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emf" ContentType="image/x-emf"/>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notesSlides/notesSlide6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7" r:id="rId2"/>
  </p:sldMasterIdLst>
  <p:notesMasterIdLst>
    <p:notesMasterId r:id="rId65"/>
  </p:notesMasterIdLst>
  <p:handoutMasterIdLst>
    <p:handoutMasterId r:id="rId66"/>
  </p:handoutMasterIdLst>
  <p:sldIdLst>
    <p:sldId id="516" r:id="rId3"/>
    <p:sldId id="518" r:id="rId4"/>
    <p:sldId id="523" r:id="rId5"/>
    <p:sldId id="440" r:id="rId6"/>
    <p:sldId id="367" r:id="rId7"/>
    <p:sldId id="482" r:id="rId8"/>
    <p:sldId id="519" r:id="rId9"/>
    <p:sldId id="470" r:id="rId10"/>
    <p:sldId id="385" r:id="rId11"/>
    <p:sldId id="474" r:id="rId12"/>
    <p:sldId id="473" r:id="rId13"/>
    <p:sldId id="448" r:id="rId14"/>
    <p:sldId id="515" r:id="rId15"/>
    <p:sldId id="438" r:id="rId16"/>
    <p:sldId id="460" r:id="rId17"/>
    <p:sldId id="445" r:id="rId18"/>
    <p:sldId id="384" r:id="rId19"/>
    <p:sldId id="478" r:id="rId20"/>
    <p:sldId id="466" r:id="rId21"/>
    <p:sldId id="461" r:id="rId22"/>
    <p:sldId id="487" r:id="rId23"/>
    <p:sldId id="477" r:id="rId24"/>
    <p:sldId id="423" r:id="rId25"/>
    <p:sldId id="424" r:id="rId26"/>
    <p:sldId id="452" r:id="rId27"/>
    <p:sldId id="451" r:id="rId28"/>
    <p:sldId id="449" r:id="rId29"/>
    <p:sldId id="425" r:id="rId30"/>
    <p:sldId id="459" r:id="rId31"/>
    <p:sldId id="488" r:id="rId32"/>
    <p:sldId id="468" r:id="rId33"/>
    <p:sldId id="520" r:id="rId34"/>
    <p:sldId id="492" r:id="rId35"/>
    <p:sldId id="467" r:id="rId36"/>
    <p:sldId id="513" r:id="rId37"/>
    <p:sldId id="469" r:id="rId38"/>
    <p:sldId id="511" r:id="rId39"/>
    <p:sldId id="498" r:id="rId40"/>
    <p:sldId id="458" r:id="rId41"/>
    <p:sldId id="500" r:id="rId42"/>
    <p:sldId id="501" r:id="rId43"/>
    <p:sldId id="524" r:id="rId44"/>
    <p:sldId id="499" r:id="rId45"/>
    <p:sldId id="420" r:id="rId46"/>
    <p:sldId id="375" r:id="rId47"/>
    <p:sldId id="374" r:id="rId48"/>
    <p:sldId id="491" r:id="rId49"/>
    <p:sldId id="475" r:id="rId50"/>
    <p:sldId id="472" r:id="rId51"/>
    <p:sldId id="483" r:id="rId52"/>
    <p:sldId id="476" r:id="rId53"/>
    <p:sldId id="484" r:id="rId54"/>
    <p:sldId id="485" r:id="rId55"/>
    <p:sldId id="382" r:id="rId56"/>
    <p:sldId id="506" r:id="rId57"/>
    <p:sldId id="507" r:id="rId58"/>
    <p:sldId id="514" r:id="rId59"/>
    <p:sldId id="508" r:id="rId60"/>
    <p:sldId id="509" r:id="rId61"/>
    <p:sldId id="510" r:id="rId62"/>
    <p:sldId id="521" r:id="rId63"/>
    <p:sldId id="517" r:id="rId64"/>
  </p:sldIdLst>
  <p:sldSz cx="9144000" cy="6858000" type="screen4x3"/>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gray"/>
  <p:clrMru>
    <a:srgbClr val="E5932F"/>
    <a:srgbClr val="EDA221"/>
    <a:srgbClr val="F3B31D"/>
    <a:srgbClr val="EDA121"/>
    <a:srgbClr val="739C32"/>
    <a:srgbClr val="7EB02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87" autoAdjust="0"/>
    <p:restoredTop sz="76038" autoAdjust="0"/>
  </p:normalViewPr>
  <p:slideViewPr>
    <p:cSldViewPr snapToGrid="0" snapToObjects="1">
      <p:cViewPr>
        <p:scale>
          <a:sx n="75" d="100"/>
          <a:sy n="75" d="100"/>
        </p:scale>
        <p:origin x="-1236" y="324"/>
      </p:cViewPr>
      <p:guideLst>
        <p:guide orient="horz" pos="2160"/>
        <p:guide pos="2908"/>
      </p:guideLst>
    </p:cSldViewPr>
  </p:slideViewPr>
  <p:outlineViewPr>
    <p:cViewPr>
      <p:scale>
        <a:sx n="33" d="100"/>
        <a:sy n="33" d="100"/>
      </p:scale>
      <p:origin x="0" y="3240"/>
    </p:cViewPr>
  </p:outlineViewPr>
  <p:notesTextViewPr>
    <p:cViewPr>
      <p:scale>
        <a:sx n="100" d="100"/>
        <a:sy n="100" d="100"/>
      </p:scale>
      <p:origin x="0" y="0"/>
    </p:cViewPr>
  </p:notesTextViewPr>
  <p:sorterViewPr>
    <p:cViewPr>
      <p:scale>
        <a:sx n="68" d="100"/>
        <a:sy n="68" d="100"/>
      </p:scale>
      <p:origin x="0" y="196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CE0281D5-24B3-ED48-8E4C-9EB56F005F7F}" type="datetimeFigureOut">
              <a:rPr lang="en-US" smtClean="0"/>
              <a:pPr/>
              <a:t>9/5/2014</a:t>
            </a:fld>
            <a:endParaRPr lang="en-US" dirty="0"/>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3F4846FB-F612-E448-A46F-B3102F25B32D}" type="slidenum">
              <a:rPr lang="en-US" smtClean="0"/>
              <a:pPr/>
              <a:t>‹Nº›</a:t>
            </a:fld>
            <a:endParaRPr lang="en-US" dirty="0"/>
          </a:p>
        </p:txBody>
      </p:sp>
    </p:spTree>
    <p:extLst>
      <p:ext uri="{BB962C8B-B14F-4D97-AF65-F5344CB8AC3E}">
        <p14:creationId xmlns:p14="http://schemas.microsoft.com/office/powerpoint/2010/main" xmlns="" val="18140119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4CE337E9-AFED-964B-83A7-8293B7DFDC6C}" type="datetimeFigureOut">
              <a:rPr lang="en-US" smtClean="0"/>
              <a:pPr/>
              <a:t>9/5/2014</a:t>
            </a:fld>
            <a:endParaRPr lang="en-US" dirty="0"/>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153BBDD-B733-154D-ABB1-B94D2F6BDB8F}" type="slidenum">
              <a:rPr lang="en-US" smtClean="0"/>
              <a:pPr/>
              <a:t>‹Nº›</a:t>
            </a:fld>
            <a:endParaRPr lang="en-US" dirty="0"/>
          </a:p>
        </p:txBody>
      </p:sp>
    </p:spTree>
    <p:extLst>
      <p:ext uri="{BB962C8B-B14F-4D97-AF65-F5344CB8AC3E}">
        <p14:creationId xmlns:p14="http://schemas.microsoft.com/office/powerpoint/2010/main" xmlns="" val="345639464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MX" sz="1200" kern="1200" dirty="0" smtClean="0">
                <a:solidFill>
                  <a:schemeClr val="tx1"/>
                </a:solidFill>
                <a:latin typeface="+mn-lt"/>
                <a:ea typeface="+mn-ea"/>
                <a:cs typeface="+mn-cs"/>
              </a:rPr>
              <a:t>[</a:t>
            </a:r>
            <a:r>
              <a:rPr lang="es-MX" sz="1200" b="1" kern="1200" dirty="0" smtClean="0">
                <a:solidFill>
                  <a:schemeClr val="tx1"/>
                </a:solidFill>
                <a:latin typeface="+mn-lt"/>
                <a:ea typeface="+mn-ea"/>
                <a:cs typeface="+mn-cs"/>
              </a:rPr>
              <a:t>NOTA PARA EL PRESENTADOR: </a:t>
            </a:r>
            <a:r>
              <a:rPr lang="es-MX" sz="1200" kern="1200" dirty="0" smtClean="0">
                <a:solidFill>
                  <a:schemeClr val="tx1"/>
                </a:solidFill>
                <a:latin typeface="+mn-lt"/>
                <a:ea typeface="+mn-ea"/>
                <a:cs typeface="+mn-cs"/>
              </a:rPr>
              <a:t>Asegúrese de eliminar esta diapositiva antes de su charla.] </a:t>
            </a:r>
            <a:endParaRPr lang="en-US" sz="1200" dirty="0" smtClean="0">
              <a:solidFill>
                <a:schemeClr val="bg1"/>
              </a:solidFill>
              <a:latin typeface="Helvetica Neue Light"/>
              <a:cs typeface="Helvetica Neue Light"/>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pPr/>
              <a:t>1</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sz="1200" dirty="0" smtClean="0">
                <a:solidFill>
                  <a:schemeClr val="tx1"/>
                </a:solidFill>
                <a:latin typeface="Calibri"/>
                <a:ea typeface="Helvetica" pitchFamily="34" charset="0"/>
                <a:cs typeface="Calibri"/>
                <a:sym typeface="Calibri" pitchFamily="34" charset="0"/>
              </a:rPr>
              <a:t>¿Por qué es importante?</a:t>
            </a:r>
          </a:p>
        </p:txBody>
      </p:sp>
      <p:sp>
        <p:nvSpPr>
          <p:cNvPr id="4" name="Slide Number Placeholder 3"/>
          <p:cNvSpPr>
            <a:spLocks noGrp="1"/>
          </p:cNvSpPr>
          <p:nvPr>
            <p:ph type="sldNum" sz="quarter" idx="10"/>
          </p:nvPr>
        </p:nvSpPr>
        <p:spPr/>
        <p:txBody>
          <a:bodyPr/>
          <a:lstStyle/>
          <a:p>
            <a:fld id="{2153BBDD-B733-154D-ABB1-B94D2F6BDB8F}" type="slidenum">
              <a:rPr lang="en-US" smtClean="0"/>
              <a:pPr/>
              <a:t>10</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Porque los distritos escolares cumplen un papel fundamental en el bienestar y el desempeño académico de los niños. </a:t>
            </a:r>
          </a:p>
        </p:txBody>
      </p:sp>
      <p:sp>
        <p:nvSpPr>
          <p:cNvPr id="4" name="Slide Number Placeholder 3"/>
          <p:cNvSpPr>
            <a:spLocks noGrp="1"/>
          </p:cNvSpPr>
          <p:nvPr>
            <p:ph type="sldNum" sz="quarter" idx="10"/>
          </p:nvPr>
        </p:nvSpPr>
        <p:spPr/>
        <p:txBody>
          <a:bodyPr/>
          <a:lstStyle/>
          <a:p>
            <a:fld id="{2153BBDD-B733-154D-ABB1-B94D2F6BDB8F}" type="slidenum">
              <a:rPr lang="en-US" smtClean="0"/>
              <a:pPr/>
              <a:t>11</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Helvetica" pitchFamily="34" charset="0"/>
                <a:ea typeface="Helvetica" pitchFamily="34" charset="0"/>
                <a:cs typeface="Helvetica" pitchFamily="34" charset="0"/>
                <a:sym typeface="Calibri" pitchFamily="34" charset="0"/>
              </a:rPr>
              <a:t>Y las comidas saludables y preparadas en el momento son parte de la estrategia que ayuda a los distritos a alcanzar el éxito.</a:t>
            </a:r>
          </a:p>
        </p:txBody>
      </p:sp>
      <p:sp>
        <p:nvSpPr>
          <p:cNvPr id="4" name="Slide Number Placeholder 3"/>
          <p:cNvSpPr>
            <a:spLocks noGrp="1"/>
          </p:cNvSpPr>
          <p:nvPr>
            <p:ph type="sldNum" sz="quarter" idx="10"/>
          </p:nvPr>
        </p:nvSpPr>
        <p:spPr/>
        <p:txBody>
          <a:bodyPr/>
          <a:lstStyle/>
          <a:p>
            <a:fld id="{2153BBDD-B733-154D-ABB1-B94D2F6BDB8F}" type="slidenum">
              <a:rPr lang="en-US" smtClean="0"/>
              <a:pPr/>
              <a:t>12</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sz="1200" dirty="0" smtClean="0">
                <a:solidFill>
                  <a:srgbClr val="000000"/>
                </a:solidFill>
                <a:latin typeface="Calibri"/>
                <a:ea typeface="Helvetica" pitchFamily="34" charset="0"/>
                <a:cs typeface="Calibri"/>
                <a:sym typeface="Calibri" pitchFamily="34" charset="0"/>
              </a:rPr>
              <a:t>¿Cómo?</a:t>
            </a:r>
          </a:p>
          <a:p>
            <a:endParaRPr lang="en-US" sz="1200"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pPr/>
              <a:t>13</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De hecho, según el </a:t>
            </a:r>
            <a:r>
              <a:rPr lang="es-ES" i="1" dirty="0" smtClean="0">
                <a:solidFill>
                  <a:srgbClr val="000000"/>
                </a:solidFill>
                <a:ea typeface="Calibri" pitchFamily="34" charset="0"/>
                <a:cs typeface="Calibri" pitchFamily="34" charset="0"/>
                <a:sym typeface="Calibri" pitchFamily="34" charset="0"/>
              </a:rPr>
              <a:t>Boletín informativo sobre Economía Sanitaria </a:t>
            </a:r>
            <a:r>
              <a:rPr lang="es-ES" dirty="0" smtClean="0">
                <a:solidFill>
                  <a:srgbClr val="000000"/>
                </a:solidFill>
                <a:ea typeface="Calibri" pitchFamily="34" charset="0"/>
                <a:cs typeface="Calibri" pitchFamily="34" charset="0"/>
                <a:sym typeface="Calibri" pitchFamily="34" charset="0"/>
              </a:rPr>
              <a:t>esas comidas tienen consecuencias casi inmediatas en el desempeño académico.</a:t>
            </a:r>
          </a:p>
        </p:txBody>
      </p:sp>
      <p:sp>
        <p:nvSpPr>
          <p:cNvPr id="4" name="Slide Number Placeholder 3"/>
          <p:cNvSpPr>
            <a:spLocks noGrp="1"/>
          </p:cNvSpPr>
          <p:nvPr>
            <p:ph type="sldNum" sz="quarter" idx="10"/>
          </p:nvPr>
        </p:nvSpPr>
        <p:spPr/>
        <p:txBody>
          <a:bodyPr/>
          <a:lstStyle/>
          <a:p>
            <a:fld id="{2153BBDD-B733-154D-ABB1-B94D2F6BDB8F}" type="slidenum">
              <a:rPr lang="en-US" smtClean="0"/>
              <a:pPr/>
              <a:t>14</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lnSpc>
                <a:spcPct val="120000"/>
              </a:lnSpc>
              <a:spcBef>
                <a:spcPct val="0"/>
              </a:spcBef>
            </a:pPr>
            <a:r>
              <a:rPr lang="es-ES" sz="1200" dirty="0" smtClean="0">
                <a:solidFill>
                  <a:srgbClr val="000000"/>
                </a:solidFill>
                <a:latin typeface="Calibri"/>
                <a:ea typeface="Helvetica Neue"/>
                <a:cs typeface="Calibri"/>
                <a:sym typeface="Calibri" pitchFamily="34" charset="0"/>
              </a:rPr>
              <a:t>También tienen un efecto positivo en la asistencia y las calificaciones de las pruebas.</a:t>
            </a:r>
          </a:p>
        </p:txBody>
      </p:sp>
      <p:sp>
        <p:nvSpPr>
          <p:cNvPr id="4" name="Slide Number Placeholder 3"/>
          <p:cNvSpPr>
            <a:spLocks noGrp="1"/>
          </p:cNvSpPr>
          <p:nvPr>
            <p:ph type="sldNum" sz="quarter" idx="10"/>
          </p:nvPr>
        </p:nvSpPr>
        <p:spPr/>
        <p:txBody>
          <a:bodyPr/>
          <a:lstStyle/>
          <a:p>
            <a:fld id="{2153BBDD-B733-154D-ABB1-B94D2F6BDB8F}" type="slidenum">
              <a:rPr lang="en-US" smtClean="0"/>
              <a:pPr/>
              <a:t>15</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Las comidas escolares son especialmente importantes para algunos alumnos.</a:t>
            </a:r>
          </a:p>
        </p:txBody>
      </p:sp>
      <p:sp>
        <p:nvSpPr>
          <p:cNvPr id="4" name="Slide Number Placeholder 3"/>
          <p:cNvSpPr>
            <a:spLocks noGrp="1"/>
          </p:cNvSpPr>
          <p:nvPr>
            <p:ph type="sldNum" sz="quarter" idx="10"/>
          </p:nvPr>
        </p:nvSpPr>
        <p:spPr/>
        <p:txBody>
          <a:bodyPr/>
          <a:lstStyle/>
          <a:p>
            <a:fld id="{2153BBDD-B733-154D-ABB1-B94D2F6BDB8F}" type="slidenum">
              <a:rPr lang="en-US" smtClean="0"/>
              <a:pPr/>
              <a:t>16</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sz="1200" dirty="0" smtClean="0">
                <a:solidFill>
                  <a:srgbClr val="000000"/>
                </a:solidFill>
                <a:latin typeface="Calibri"/>
                <a:ea typeface="Helvetica" pitchFamily="34" charset="0"/>
                <a:cs typeface="Calibri"/>
                <a:sym typeface="Calibri" pitchFamily="34" charset="0"/>
              </a:rPr>
              <a:t>Eso se debe a la cantidad de niños hambrientos en las escuelas. En 2012, 49 millones de estadounidenses vivían en hogares con inseguridad alimentaria.</a:t>
            </a:r>
          </a:p>
        </p:txBody>
      </p:sp>
      <p:sp>
        <p:nvSpPr>
          <p:cNvPr id="4" name="Slide Number Placeholder 3"/>
          <p:cNvSpPr>
            <a:spLocks noGrp="1"/>
          </p:cNvSpPr>
          <p:nvPr>
            <p:ph type="sldNum" sz="quarter" idx="10"/>
          </p:nvPr>
        </p:nvSpPr>
        <p:spPr/>
        <p:txBody>
          <a:bodyPr/>
          <a:lstStyle/>
          <a:p>
            <a:fld id="{2153BBDD-B733-154D-ABB1-B94D2F6BDB8F}" type="slidenum">
              <a:rPr lang="en-US" smtClean="0"/>
              <a:pPr/>
              <a:t>17</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Eso incluye a casi 16 millones de niños.</a:t>
            </a:r>
          </a:p>
        </p:txBody>
      </p:sp>
      <p:sp>
        <p:nvSpPr>
          <p:cNvPr id="4" name="Slide Number Placeholder 3"/>
          <p:cNvSpPr>
            <a:spLocks noGrp="1"/>
          </p:cNvSpPr>
          <p:nvPr>
            <p:ph type="sldNum" sz="quarter" idx="10"/>
          </p:nvPr>
        </p:nvSpPr>
        <p:spPr/>
        <p:txBody>
          <a:bodyPr/>
          <a:lstStyle/>
          <a:p>
            <a:fld id="{2153BBDD-B733-154D-ABB1-B94D2F6BDB8F}" type="slidenum">
              <a:rPr lang="en-US" smtClean="0"/>
              <a:pPr/>
              <a:t>18</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En 2012, 1 de cada 5 hogares con niños informaron inseguridad alimentaria.</a:t>
            </a:r>
          </a:p>
        </p:txBody>
      </p:sp>
      <p:sp>
        <p:nvSpPr>
          <p:cNvPr id="4" name="Slide Number Placeholder 3"/>
          <p:cNvSpPr>
            <a:spLocks noGrp="1"/>
          </p:cNvSpPr>
          <p:nvPr>
            <p:ph type="sldNum" sz="quarter" idx="10"/>
          </p:nvPr>
        </p:nvSpPr>
        <p:spPr/>
        <p:txBody>
          <a:bodyPr/>
          <a:lstStyle/>
          <a:p>
            <a:fld id="{2153BBDD-B733-154D-ABB1-B94D2F6BDB8F}" type="slidenum">
              <a:rPr lang="en-US" smtClean="0"/>
              <a:pPr/>
              <a:t>19</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 dirty="0" smtClean="0">
              <a:solidFill>
                <a:schemeClr val="bg1"/>
              </a:solidFill>
              <a:latin typeface="Helvetica Neue Light"/>
              <a:ea typeface="Helvetica Neue Light"/>
              <a:cs typeface="Helvetica Neue Light"/>
            </a:endParaRPr>
          </a:p>
        </p:txBody>
      </p:sp>
      <p:sp>
        <p:nvSpPr>
          <p:cNvPr id="65540" name="Slide Number Placeholder 3"/>
          <p:cNvSpPr>
            <a:spLocks noGrp="1"/>
          </p:cNvSpPr>
          <p:nvPr>
            <p:ph type="sldNum" sz="quarter" idx="5"/>
          </p:nvPr>
        </p:nvSpPr>
        <p:spPr bwMode="auto">
          <a:ln>
            <a:miter lim="800000"/>
            <a:headEnd/>
            <a:tailEnd/>
          </a:ln>
        </p:spPr>
        <p:txBody>
          <a:bodyPr/>
          <a:lstStyle/>
          <a:p>
            <a:pPr>
              <a:buSzPct val="100000"/>
            </a:pPr>
            <a:fld id="{992AC6FF-1891-45FD-A461-B163B2983BBA}" type="slidenum">
              <a:rPr lang="en-US">
                <a:solidFill>
                  <a:srgbClr val="000000"/>
                </a:solidFill>
                <a:sym typeface="Calibri" pitchFamily="34" charset="0"/>
              </a:rPr>
              <a:pPr>
                <a:buSzPct val="100000"/>
              </a:pPr>
              <a:t>2</a:t>
            </a:fld>
            <a:endParaRPr lang="en-US" dirty="0">
              <a:solidFill>
                <a:srgbClr val="000000"/>
              </a:solidFill>
              <a:sym typeface="Calibri"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sz="1200" dirty="0" smtClean="0">
                <a:solidFill>
                  <a:srgbClr val="000000"/>
                </a:solidFill>
                <a:latin typeface="Calibri"/>
                <a:ea typeface="Helvetica" pitchFamily="34" charset="0"/>
                <a:cs typeface="Calibri"/>
                <a:sym typeface="Calibri" pitchFamily="34" charset="0"/>
              </a:rPr>
              <a:t>Además de aliviar el hambre, las comidas escolares saludables ayudan a promover </a:t>
            </a:r>
            <a:r>
              <a:rPr lang="es-ES" sz="1200" b="1" dirty="0" smtClean="0">
                <a:solidFill>
                  <a:srgbClr val="000000"/>
                </a:solidFill>
                <a:latin typeface="Calibri"/>
                <a:ea typeface="Helvetica" pitchFamily="34" charset="0"/>
                <a:cs typeface="Calibri"/>
                <a:sym typeface="Calibri" pitchFamily="34" charset="0"/>
              </a:rPr>
              <a:t>la salud general de los alumnos</a:t>
            </a:r>
            <a:r>
              <a:rPr lang="es-ES" sz="1200" dirty="0" smtClean="0">
                <a:solidFill>
                  <a:srgbClr val="000000"/>
                </a:solidFill>
                <a:latin typeface="Calibri"/>
                <a:ea typeface="Helvetica" pitchFamily="34" charset="0"/>
                <a:cs typeface="Calibri"/>
                <a:sym typeface="Calibri" pitchFamily="34" charset="0"/>
              </a:rPr>
              <a:t>.</a:t>
            </a:r>
          </a:p>
          <a:p>
            <a:endParaRPr lang="en-US" sz="1200"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pPr/>
              <a:t>20</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sz="1200" dirty="0" smtClean="0">
                <a:solidFill>
                  <a:srgbClr val="000000"/>
                </a:solidFill>
                <a:latin typeface="Calibri"/>
                <a:ea typeface="Helvetica" pitchFamily="34" charset="0"/>
                <a:cs typeface="Calibri"/>
                <a:sym typeface="Calibri" pitchFamily="34" charset="0"/>
              </a:rPr>
              <a:t>Eso es especialmente significativo cuando se considera uno de los desafíos sanitarios más importantes de la historia de este país: </a:t>
            </a:r>
            <a:r>
              <a:rPr lang="es-ES" sz="1200" b="1" dirty="0" smtClean="0">
                <a:solidFill>
                  <a:srgbClr val="000000"/>
                </a:solidFill>
                <a:latin typeface="Calibri"/>
                <a:ea typeface="Helvetica" pitchFamily="34" charset="0"/>
                <a:cs typeface="Calibri"/>
                <a:sym typeface="Calibri" pitchFamily="34" charset="0"/>
              </a:rPr>
              <a:t>la obesidad.</a:t>
            </a:r>
          </a:p>
          <a:p>
            <a:endParaRPr lang="en-US" sz="1200"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pPr/>
              <a:t>21</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sz="1200" dirty="0" smtClean="0">
                <a:solidFill>
                  <a:srgbClr val="000000"/>
                </a:solidFill>
                <a:latin typeface="Calibri"/>
                <a:ea typeface="Helvetica" pitchFamily="34" charset="0"/>
                <a:cs typeface="Calibri"/>
                <a:sym typeface="Calibri" pitchFamily="34" charset="0"/>
              </a:rPr>
              <a:t>1 de cada 3 niños estadounidenses tienen sobrepeso u obesidad</a:t>
            </a:r>
          </a:p>
        </p:txBody>
      </p:sp>
      <p:sp>
        <p:nvSpPr>
          <p:cNvPr id="4" name="Slide Number Placeholder 3"/>
          <p:cNvSpPr>
            <a:spLocks noGrp="1"/>
          </p:cNvSpPr>
          <p:nvPr>
            <p:ph type="sldNum" sz="quarter" idx="10"/>
          </p:nvPr>
        </p:nvSpPr>
        <p:spPr/>
        <p:txBody>
          <a:bodyPr/>
          <a:lstStyle/>
          <a:p>
            <a:fld id="{2153BBDD-B733-154D-ABB1-B94D2F6BDB8F}" type="slidenum">
              <a:rPr lang="en-US" smtClean="0"/>
              <a:pPr/>
              <a:t>22</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sz="1200" dirty="0" smtClean="0">
                <a:solidFill>
                  <a:srgbClr val="000000"/>
                </a:solidFill>
                <a:latin typeface="Calibri"/>
                <a:ea typeface="Helveica"/>
                <a:cs typeface="Calibri"/>
                <a:sym typeface="Calibri" pitchFamily="34" charset="0"/>
              </a:rPr>
              <a:t>En algunas comunidades, es la mitad.</a:t>
            </a:r>
          </a:p>
        </p:txBody>
      </p:sp>
      <p:sp>
        <p:nvSpPr>
          <p:cNvPr id="4" name="Slide Number Placeholder 3"/>
          <p:cNvSpPr>
            <a:spLocks noGrp="1"/>
          </p:cNvSpPr>
          <p:nvPr>
            <p:ph type="sldNum" sz="quarter" idx="10"/>
          </p:nvPr>
        </p:nvSpPr>
        <p:spPr/>
        <p:txBody>
          <a:bodyPr/>
          <a:lstStyle/>
          <a:p>
            <a:fld id="{2153BBDD-B733-154D-ABB1-B94D2F6BDB8F}" type="slidenum">
              <a:rPr lang="en-US" smtClean="0"/>
              <a:pPr/>
              <a:t>23</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lnSpc>
                <a:spcPct val="120000"/>
              </a:lnSpc>
              <a:spcBef>
                <a:spcPct val="0"/>
              </a:spcBef>
            </a:pPr>
            <a:r>
              <a:rPr lang="es-ES" sz="1200" dirty="0" smtClean="0">
                <a:solidFill>
                  <a:srgbClr val="000000"/>
                </a:solidFill>
                <a:latin typeface="Calibri"/>
                <a:ea typeface="Helvetica Neue"/>
                <a:cs typeface="Calibri"/>
                <a:sym typeface="Calibri" pitchFamily="34" charset="0"/>
              </a:rPr>
              <a:t>La obesidad es el indicador más eficaz para predecir las ausencias.</a:t>
            </a:r>
          </a:p>
        </p:txBody>
      </p:sp>
      <p:sp>
        <p:nvSpPr>
          <p:cNvPr id="4" name="Slide Number Placeholder 3"/>
          <p:cNvSpPr>
            <a:spLocks noGrp="1"/>
          </p:cNvSpPr>
          <p:nvPr>
            <p:ph type="sldNum" sz="quarter" idx="10"/>
          </p:nvPr>
        </p:nvSpPr>
        <p:spPr/>
        <p:txBody>
          <a:bodyPr/>
          <a:lstStyle/>
          <a:p>
            <a:fld id="{2153BBDD-B733-154D-ABB1-B94D2F6BDB8F}" type="slidenum">
              <a:rPr lang="en-US" smtClean="0"/>
              <a:pPr/>
              <a:t>24</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Los niños obesos tienen más posibilidades de presentar problemas de salud, como por ejemplo, fracturas, que los mantienen alejados de la escuela y son más propensos a tener hipertensión, diabetes, apnea del sueño, anormalidades menstruales, alteración del equilibrio y problemas ortopédicos antes que sus pares con peso normal. </a:t>
            </a:r>
          </a:p>
        </p:txBody>
      </p:sp>
      <p:sp>
        <p:nvSpPr>
          <p:cNvPr id="4" name="Slide Number Placeholder 3"/>
          <p:cNvSpPr>
            <a:spLocks noGrp="1"/>
          </p:cNvSpPr>
          <p:nvPr>
            <p:ph type="sldNum" sz="quarter" idx="10"/>
          </p:nvPr>
        </p:nvSpPr>
        <p:spPr/>
        <p:txBody>
          <a:bodyPr/>
          <a:lstStyle/>
          <a:p>
            <a:fld id="{2153BBDD-B733-154D-ABB1-B94D2F6BDB8F}" type="slidenum">
              <a:rPr lang="en-US" smtClean="0"/>
              <a:pPr/>
              <a:t>25</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sz="1200" dirty="0" smtClean="0">
                <a:solidFill>
                  <a:srgbClr val="000000"/>
                </a:solidFill>
                <a:latin typeface="Calibri"/>
                <a:ea typeface="Helvetica" pitchFamily="34" charset="0"/>
                <a:cs typeface="Calibri"/>
                <a:sym typeface="Calibri" pitchFamily="34" charset="0"/>
              </a:rPr>
              <a:t>Cuando los alumnos faltan a la escuela, se quedan atrás académicamente y se aíslan socialmente.</a:t>
            </a:r>
            <a:endParaRPr lang="en-US" sz="1200" dirty="0" smtClean="0">
              <a:solidFill>
                <a:srgbClr val="000000"/>
              </a:solidFill>
              <a:latin typeface="Calibri"/>
              <a:ea typeface="Calibri" pitchFamily="34" charset="0"/>
              <a:cs typeface="Calibri"/>
              <a:sym typeface="Calibri" pitchFamily="34" charset="0"/>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pPr/>
              <a:t>26</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sz="1200" dirty="0" smtClean="0">
                <a:solidFill>
                  <a:srgbClr val="000000"/>
                </a:solidFill>
                <a:latin typeface="Calibri"/>
                <a:ea typeface="Helvetica" pitchFamily="34" charset="0"/>
                <a:cs typeface="Calibri"/>
                <a:sym typeface="Calibri" pitchFamily="34" charset="0"/>
              </a:rPr>
              <a:t>En los estados que asignan fondos según el promedio de asistencia diaria, cada día que un alumno se ausenta </a:t>
            </a:r>
            <a:r>
              <a:rPr lang="es-ES" sz="1200" b="1" dirty="0" smtClean="0">
                <a:solidFill>
                  <a:srgbClr val="000000"/>
                </a:solidFill>
                <a:latin typeface="Calibri"/>
                <a:ea typeface="Helvetica" pitchFamily="34" charset="0"/>
                <a:cs typeface="Calibri"/>
                <a:sym typeface="Calibri" pitchFamily="34" charset="0"/>
              </a:rPr>
              <a:t>disminuyen los ingresos del distrito. </a:t>
            </a:r>
          </a:p>
        </p:txBody>
      </p:sp>
      <p:sp>
        <p:nvSpPr>
          <p:cNvPr id="4" name="Slide Number Placeholder 3"/>
          <p:cNvSpPr>
            <a:spLocks noGrp="1"/>
          </p:cNvSpPr>
          <p:nvPr>
            <p:ph type="sldNum" sz="quarter" idx="10"/>
          </p:nvPr>
        </p:nvSpPr>
        <p:spPr/>
        <p:txBody>
          <a:bodyPr/>
          <a:lstStyle/>
          <a:p>
            <a:fld id="{2153BBDD-B733-154D-ABB1-B94D2F6BDB8F}" type="slidenum">
              <a:rPr lang="en-US" smtClean="0"/>
              <a:pPr/>
              <a:t>27</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La buena noticia es que las escuelas con programas de alimentación saludable tienen tasas de obesidad significativamente más bajas.</a:t>
            </a:r>
          </a:p>
        </p:txBody>
      </p:sp>
      <p:sp>
        <p:nvSpPr>
          <p:cNvPr id="4" name="Slide Number Placeholder 3"/>
          <p:cNvSpPr>
            <a:spLocks noGrp="1"/>
          </p:cNvSpPr>
          <p:nvPr>
            <p:ph type="sldNum" sz="quarter" idx="10"/>
          </p:nvPr>
        </p:nvSpPr>
        <p:spPr/>
        <p:txBody>
          <a:bodyPr/>
          <a:lstStyle/>
          <a:p>
            <a:fld id="{2153BBDD-B733-154D-ABB1-B94D2F6BDB8F}" type="slidenum">
              <a:rPr lang="en-US" smtClean="0"/>
              <a:pPr/>
              <a:t>28</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Cuando las comidas son mejores, hay más participación. Aquí hay algunos ejemplos concretos.</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pPr/>
              <a:t>29</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s-ES" sz="1200" b="0" dirty="0" smtClean="0">
                <a:solidFill>
                  <a:schemeClr val="tx1"/>
                </a:solidFill>
                <a:latin typeface="Calibri"/>
                <a:cs typeface="Calibri"/>
                <a:sym typeface="Calibri" pitchFamily="34" charset="0"/>
              </a:rPr>
              <a:t>Las comidas escolares son una </a:t>
            </a:r>
            <a:r>
              <a:rPr lang="es-ES" sz="1200" b="1" dirty="0" smtClean="0">
                <a:solidFill>
                  <a:schemeClr val="tx1"/>
                </a:solidFill>
                <a:latin typeface="Calibri"/>
                <a:cs typeface="Calibri"/>
                <a:sym typeface="Calibri" pitchFamily="34" charset="0"/>
              </a:rPr>
              <a:t>gran oportunidad </a:t>
            </a:r>
            <a:r>
              <a:rPr lang="es-ES" sz="1200" b="0" dirty="0" smtClean="0">
                <a:solidFill>
                  <a:schemeClr val="tx1"/>
                </a:solidFill>
                <a:latin typeface="Calibri"/>
                <a:cs typeface="Calibri"/>
                <a:sym typeface="Calibri" pitchFamily="34" charset="0"/>
              </a:rPr>
              <a:t>para lograr un cambio positivo.</a:t>
            </a:r>
            <a:endParaRPr lang="en-US" sz="1200" b="0" dirty="0" smtClean="0">
              <a:solidFill>
                <a:schemeClr val="tx1"/>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pPr/>
              <a:t>3</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Aquí hay algunos ejemplos concretos.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i="1" dirty="0" smtClean="0"/>
          </a:p>
          <a:p>
            <a:r>
              <a:rPr lang="es-MX" sz="1200" kern="1200" dirty="0" smtClean="0">
                <a:solidFill>
                  <a:schemeClr val="tx1"/>
                </a:solidFill>
                <a:latin typeface="+mn-lt"/>
                <a:ea typeface="+mn-ea"/>
                <a:cs typeface="+mn-cs"/>
              </a:rPr>
              <a:t>[</a:t>
            </a:r>
            <a:r>
              <a:rPr lang="es-MX" sz="1200" b="1" kern="1200" dirty="0" smtClean="0">
                <a:solidFill>
                  <a:schemeClr val="tx1"/>
                </a:solidFill>
                <a:latin typeface="+mn-lt"/>
                <a:ea typeface="+mn-ea"/>
                <a:cs typeface="+mn-cs"/>
              </a:rPr>
              <a:t>NOTA PARA EL PRESENTADOR: </a:t>
            </a:r>
            <a:r>
              <a:rPr lang="es-MX" sz="1200" kern="1200" dirty="0" smtClean="0">
                <a:solidFill>
                  <a:schemeClr val="tx1"/>
                </a:solidFill>
                <a:latin typeface="+mn-lt"/>
                <a:ea typeface="+mn-ea"/>
                <a:cs typeface="+mn-cs"/>
              </a:rPr>
              <a:t>Considere incluir sus propios logros en esta sección. ¡Esta es su oportunidad de presumir!] </a:t>
            </a:r>
            <a:endParaRPr lang="es-E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i="1" dirty="0" smtClean="0"/>
          </a:p>
        </p:txBody>
      </p:sp>
      <p:sp>
        <p:nvSpPr>
          <p:cNvPr id="4" name="Slide Number Placeholder 3"/>
          <p:cNvSpPr>
            <a:spLocks noGrp="1"/>
          </p:cNvSpPr>
          <p:nvPr>
            <p:ph type="sldNum" sz="quarter" idx="10"/>
          </p:nvPr>
        </p:nvSpPr>
        <p:spPr/>
        <p:txBody>
          <a:bodyPr/>
          <a:lstStyle/>
          <a:p>
            <a:fld id="{2153BBDD-B733-154D-ABB1-B94D2F6BDB8F}" type="slidenum">
              <a:rPr lang="en-US" smtClean="0"/>
              <a:pPr/>
              <a:t>30</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Estos son solo algunos ejemplos. En Turlock, la participación creció un 300% cuando el distrito lanzó una campaña para promocionar los alimentos saludables entre los alumnos.</a:t>
            </a:r>
          </a:p>
          <a:p>
            <a:pPr eaLnBrk="1" hangingPunct="1">
              <a:spcBef>
                <a:spcPct val="0"/>
              </a:spcBef>
            </a:pPr>
            <a:endParaRPr lang="es-ES" dirty="0" smtClean="0">
              <a:solidFill>
                <a:srgbClr val="000000"/>
              </a:solidFill>
              <a:ea typeface="Calibri" pitchFamily="34" charset="0"/>
              <a:cs typeface="Calibri" pitchFamily="34" charset="0"/>
              <a:sym typeface="Calibri" pitchFamily="34" charset="0"/>
            </a:endParaRPr>
          </a:p>
          <a:p>
            <a:pPr eaLnBrk="1" hangingPunct="1">
              <a:spcBef>
                <a:spcPct val="0"/>
              </a:spcBef>
            </a:pPr>
            <a:r>
              <a:rPr lang="es-ES" dirty="0" smtClean="0">
                <a:solidFill>
                  <a:srgbClr val="000000"/>
                </a:solidFill>
                <a:ea typeface="Calibri" pitchFamily="34" charset="0"/>
                <a:cs typeface="Calibri" pitchFamily="34" charset="0"/>
                <a:sym typeface="Calibri" pitchFamily="34" charset="0"/>
              </a:rPr>
              <a:t>[</a:t>
            </a:r>
            <a:r>
              <a:rPr lang="es-ES" b="1" dirty="0" smtClean="0">
                <a:solidFill>
                  <a:srgbClr val="000000"/>
                </a:solidFill>
                <a:ea typeface="Calibri" pitchFamily="34" charset="0"/>
                <a:cs typeface="Calibri" pitchFamily="34" charset="0"/>
                <a:sym typeface="Calibri" pitchFamily="34" charset="0"/>
              </a:rPr>
              <a:t>NOTA PARA EL PRESENTADOR: </a:t>
            </a:r>
            <a:r>
              <a:rPr lang="es-ES" dirty="0" smtClean="0">
                <a:solidFill>
                  <a:srgbClr val="000000"/>
                </a:solidFill>
                <a:ea typeface="Calibri" pitchFamily="34" charset="0"/>
                <a:cs typeface="Calibri" pitchFamily="34" charset="0"/>
                <a:sym typeface="Calibri" pitchFamily="34" charset="0"/>
              </a:rPr>
              <a:t>Los detalles de esta experiencia innovadora, entre otras, se pueden consultar en http://www.ecoliteracy.org/essays/california-food-california-kids-awards].</a:t>
            </a:r>
          </a:p>
        </p:txBody>
      </p:sp>
      <p:sp>
        <p:nvSpPr>
          <p:cNvPr id="4" name="Slide Number Placeholder 3"/>
          <p:cNvSpPr>
            <a:spLocks noGrp="1"/>
          </p:cNvSpPr>
          <p:nvPr>
            <p:ph type="sldNum" sz="quarter" idx="10"/>
          </p:nvPr>
        </p:nvSpPr>
        <p:spPr/>
        <p:txBody>
          <a:bodyPr/>
          <a:lstStyle/>
          <a:p>
            <a:fld id="{2153BBDD-B733-154D-ABB1-B94D2F6BDB8F}" type="slidenum">
              <a:rPr lang="en-US" smtClean="0"/>
              <a:pPr/>
              <a:t>31</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Aquí hay un ejemplo de su programa de </a:t>
            </a:r>
            <a:r>
              <a:rPr lang="es-ES" i="1" dirty="0" smtClean="0">
                <a:solidFill>
                  <a:srgbClr val="000000"/>
                </a:solidFill>
                <a:ea typeface="Calibri" pitchFamily="34" charset="0"/>
                <a:cs typeface="Calibri" pitchFamily="34" charset="0"/>
                <a:sym typeface="Calibri" pitchFamily="34" charset="0"/>
              </a:rPr>
              <a:t>marketing</a:t>
            </a:r>
            <a:r>
              <a:rPr lang="es-ES" dirty="0" smtClean="0">
                <a:solidFill>
                  <a:srgbClr val="000000"/>
                </a:solidFill>
                <a:ea typeface="Calibri" pitchFamily="34" charset="0"/>
                <a:cs typeface="Calibri" pitchFamily="34" charset="0"/>
                <a:sym typeface="Calibri" pitchFamily="34" charset="0"/>
              </a:rPr>
              <a:t>.</a:t>
            </a:r>
          </a:p>
        </p:txBody>
      </p:sp>
      <p:sp>
        <p:nvSpPr>
          <p:cNvPr id="96260" name="Slide Number Placeholder 3"/>
          <p:cNvSpPr>
            <a:spLocks noGrp="1"/>
          </p:cNvSpPr>
          <p:nvPr>
            <p:ph type="sldNum" sz="quarter" idx="5"/>
          </p:nvPr>
        </p:nvSpPr>
        <p:spPr bwMode="auto">
          <a:ln>
            <a:miter lim="800000"/>
            <a:headEnd/>
            <a:tailEnd/>
          </a:ln>
        </p:spPr>
        <p:txBody>
          <a:bodyPr/>
          <a:lstStyle/>
          <a:p>
            <a:pPr>
              <a:buSzPct val="100000"/>
            </a:pPr>
            <a:fld id="{6376ECA6-A579-4859-B3EC-BA54142E51A4}" type="slidenum">
              <a:rPr lang="en-US">
                <a:solidFill>
                  <a:srgbClr val="000000"/>
                </a:solidFill>
                <a:sym typeface="Calibri" pitchFamily="34" charset="0"/>
              </a:rPr>
              <a:pPr>
                <a:buSzPct val="100000"/>
              </a:pPr>
              <a:t>32</a:t>
            </a:fld>
            <a:endParaRPr lang="en-US" dirty="0">
              <a:solidFill>
                <a:srgbClr val="000000"/>
              </a:solidFill>
              <a:sym typeface="Calibri"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pPr/>
              <a:t>33</a:t>
            </a:fld>
            <a:endParaRPr lang="en-US" dirty="0"/>
          </a:p>
        </p:txBody>
      </p:sp>
    </p:spTree>
    <p:extLst>
      <p:ext uri="{BB962C8B-B14F-4D97-AF65-F5344CB8AC3E}">
        <p14:creationId xmlns:p14="http://schemas.microsoft.com/office/powerpoint/2010/main" xmlns="" val="20769931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Estos son solo algunos ejemplos. En San Diego, la participación creció de 18 a 25 millones cuando se comenzaron a utilizar carritos para servir comidas escolares saludables.</a:t>
            </a:r>
          </a:p>
          <a:p>
            <a:pPr eaLnBrk="1" hangingPunct="1">
              <a:spcBef>
                <a:spcPct val="0"/>
              </a:spcBef>
            </a:pPr>
            <a:endParaRPr lang="es-ES" dirty="0" smtClean="0">
              <a:solidFill>
                <a:srgbClr val="000000"/>
              </a:solidFill>
              <a:ea typeface="Calibri" pitchFamily="34" charset="0"/>
              <a:cs typeface="Calibri" pitchFamily="34" charset="0"/>
              <a:sym typeface="Calibri" pitchFamily="34" charset="0"/>
            </a:endParaRPr>
          </a:p>
          <a:p>
            <a:pPr eaLnBrk="1" hangingPunct="1">
              <a:spcBef>
                <a:spcPct val="0"/>
              </a:spcBef>
            </a:pPr>
            <a:r>
              <a:rPr lang="es-ES" dirty="0" smtClean="0">
                <a:solidFill>
                  <a:srgbClr val="000000"/>
                </a:solidFill>
                <a:ea typeface="Calibri" pitchFamily="34" charset="0"/>
                <a:cs typeface="Calibri" pitchFamily="34" charset="0"/>
                <a:sym typeface="Calibri" pitchFamily="34" charset="0"/>
              </a:rPr>
              <a:t>[</a:t>
            </a:r>
            <a:r>
              <a:rPr lang="es-ES" b="1" dirty="0" smtClean="0">
                <a:solidFill>
                  <a:srgbClr val="000000"/>
                </a:solidFill>
                <a:ea typeface="Calibri" pitchFamily="34" charset="0"/>
                <a:cs typeface="Calibri" pitchFamily="34" charset="0"/>
                <a:sym typeface="Calibri" pitchFamily="34" charset="0"/>
              </a:rPr>
              <a:t>NOTA PARA EL PRESENTADOR: </a:t>
            </a:r>
            <a:r>
              <a:rPr lang="es-ES" dirty="0" smtClean="0">
                <a:solidFill>
                  <a:srgbClr val="000000"/>
                </a:solidFill>
                <a:ea typeface="Calibri" pitchFamily="34" charset="0"/>
                <a:cs typeface="Calibri" pitchFamily="34" charset="0"/>
                <a:sym typeface="Calibri" pitchFamily="34" charset="0"/>
              </a:rPr>
              <a:t>Los detalles de esta experiencia innovadora, entre otras, se pueden consultar en http://www.ecoliteracy.org/essays/california-food-california-kids-awards].</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pPr/>
              <a:t>34</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pPr/>
              <a:t>35</a:t>
            </a:fld>
            <a:endParaRPr lang="en-US" dirty="0"/>
          </a:p>
        </p:txBody>
      </p:sp>
    </p:spTree>
    <p:extLst>
      <p:ext uri="{BB962C8B-B14F-4D97-AF65-F5344CB8AC3E}">
        <p14:creationId xmlns:p14="http://schemas.microsoft.com/office/powerpoint/2010/main" xmlns="" val="20769931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En el Condado de Ventura, el promedio de participación diaria se incrementó a más del doble cuando 5 distritos trabajaron juntos para mejorar la calidad de las comidas.</a:t>
            </a:r>
          </a:p>
          <a:p>
            <a:pPr eaLnBrk="1" hangingPunct="1">
              <a:spcBef>
                <a:spcPct val="0"/>
              </a:spcBef>
            </a:pPr>
            <a:endParaRPr lang="es-ES" dirty="0" smtClean="0">
              <a:solidFill>
                <a:srgbClr val="000000"/>
              </a:solidFill>
              <a:ea typeface="Calibri" pitchFamily="34" charset="0"/>
              <a:cs typeface="Calibri" pitchFamily="34" charset="0"/>
              <a:sym typeface="Calibri" pitchFamily="34" charset="0"/>
            </a:endParaRPr>
          </a:p>
          <a:p>
            <a:pPr eaLnBrk="1" hangingPunct="1">
              <a:spcBef>
                <a:spcPct val="0"/>
              </a:spcBef>
            </a:pPr>
            <a:r>
              <a:rPr lang="es-ES" dirty="0" smtClean="0">
                <a:solidFill>
                  <a:srgbClr val="000000"/>
                </a:solidFill>
                <a:ea typeface="Calibri" pitchFamily="34" charset="0"/>
                <a:cs typeface="Calibri" pitchFamily="34" charset="0"/>
                <a:sym typeface="Calibri" pitchFamily="34" charset="0"/>
              </a:rPr>
              <a:t>[</a:t>
            </a:r>
            <a:r>
              <a:rPr lang="es-ES" b="1" dirty="0" smtClean="0">
                <a:solidFill>
                  <a:srgbClr val="000000"/>
                </a:solidFill>
                <a:ea typeface="Calibri" pitchFamily="34" charset="0"/>
                <a:cs typeface="Calibri" pitchFamily="34" charset="0"/>
                <a:sym typeface="Calibri" pitchFamily="34" charset="0"/>
              </a:rPr>
              <a:t>NOTA PARA EL PRESENTADOR: </a:t>
            </a:r>
            <a:r>
              <a:rPr lang="es-ES" dirty="0" smtClean="0">
                <a:solidFill>
                  <a:srgbClr val="000000"/>
                </a:solidFill>
                <a:ea typeface="Calibri" pitchFamily="34" charset="0"/>
                <a:cs typeface="Calibri" pitchFamily="34" charset="0"/>
                <a:sym typeface="Calibri" pitchFamily="34" charset="0"/>
              </a:rPr>
              <a:t>Los detalles de esta experiencia innovadora, entre otras, se pueden consultar en http://www.ecoliteracy.org/essays/california-food-california-kids-awards].</a:t>
            </a:r>
          </a:p>
        </p:txBody>
      </p:sp>
      <p:sp>
        <p:nvSpPr>
          <p:cNvPr id="4" name="Slide Number Placeholder 3"/>
          <p:cNvSpPr>
            <a:spLocks noGrp="1"/>
          </p:cNvSpPr>
          <p:nvPr>
            <p:ph type="sldNum" sz="quarter" idx="10"/>
          </p:nvPr>
        </p:nvSpPr>
        <p:spPr/>
        <p:txBody>
          <a:bodyPr/>
          <a:lstStyle/>
          <a:p>
            <a:fld id="{2153BBDD-B733-154D-ABB1-B94D2F6BDB8F}" type="slidenum">
              <a:rPr lang="en-US" smtClean="0"/>
              <a:pPr/>
              <a:t>36</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pPr/>
              <a:t>37</a:t>
            </a:fld>
            <a:endParaRPr lang="en-US" dirty="0"/>
          </a:p>
        </p:txBody>
      </p:sp>
    </p:spTree>
    <p:extLst>
      <p:ext uri="{BB962C8B-B14F-4D97-AF65-F5344CB8AC3E}">
        <p14:creationId xmlns:p14="http://schemas.microsoft.com/office/powerpoint/2010/main" xmlns="" val="20769931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Si trabajan colectivamente, las escuelas pueden ayudar a crear una demanda suficiente para apoyar la agricultura regional sostenible... </a:t>
            </a:r>
          </a:p>
        </p:txBody>
      </p:sp>
      <p:sp>
        <p:nvSpPr>
          <p:cNvPr id="4" name="Slide Number Placeholder 3"/>
          <p:cNvSpPr>
            <a:spLocks noGrp="1"/>
          </p:cNvSpPr>
          <p:nvPr>
            <p:ph type="sldNum" sz="quarter" idx="10"/>
          </p:nvPr>
        </p:nvSpPr>
        <p:spPr/>
        <p:txBody>
          <a:bodyPr/>
          <a:lstStyle/>
          <a:p>
            <a:fld id="{2153BBDD-B733-154D-ABB1-B94D2F6BDB8F}" type="slidenum">
              <a:rPr lang="en-US" smtClean="0"/>
              <a:pPr/>
              <a:t>38</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…como se demostró con el éxito de tantos programas "de la granja a la escuela”.</a:t>
            </a:r>
          </a:p>
        </p:txBody>
      </p:sp>
      <p:sp>
        <p:nvSpPr>
          <p:cNvPr id="4" name="Slide Number Placeholder 3"/>
          <p:cNvSpPr>
            <a:spLocks noGrp="1"/>
          </p:cNvSpPr>
          <p:nvPr>
            <p:ph type="sldNum" sz="quarter" idx="10"/>
          </p:nvPr>
        </p:nvSpPr>
        <p:spPr/>
        <p:txBody>
          <a:bodyPr/>
          <a:lstStyle/>
          <a:p>
            <a:fld id="{2153BBDD-B733-154D-ABB1-B94D2F6BDB8F}" type="slidenum">
              <a:rPr lang="en-US" smtClean="0"/>
              <a:pPr/>
              <a:t>39</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¿Cuán grande es esa oportunidad?</a:t>
            </a:r>
          </a:p>
        </p:txBody>
      </p:sp>
      <p:sp>
        <p:nvSpPr>
          <p:cNvPr id="4" name="Slide Number Placeholder 3"/>
          <p:cNvSpPr>
            <a:spLocks noGrp="1"/>
          </p:cNvSpPr>
          <p:nvPr>
            <p:ph type="sldNum" sz="quarter" idx="10"/>
          </p:nvPr>
        </p:nvSpPr>
        <p:spPr/>
        <p:txBody>
          <a:bodyPr/>
          <a:lstStyle/>
          <a:p>
            <a:fld id="{2153BBDD-B733-154D-ABB1-B94D2F6BDB8F}" type="slidenum">
              <a:rPr lang="en-US" smtClean="0"/>
              <a:pPr/>
              <a:t>4</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Esos casos de éxito pueden contribuir a la prosperidad local.</a:t>
            </a:r>
          </a:p>
          <a:p>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pPr/>
              <a:t>40</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Según un estudio de Ecotrust, cada dólar que se gasta localmente equivale a $1.86 que se agrega a la economía.</a:t>
            </a:r>
          </a:p>
        </p:txBody>
      </p:sp>
      <p:sp>
        <p:nvSpPr>
          <p:cNvPr id="4" name="Slide Number Placeholder 3"/>
          <p:cNvSpPr>
            <a:spLocks noGrp="1"/>
          </p:cNvSpPr>
          <p:nvPr>
            <p:ph type="sldNum" sz="quarter" idx="10"/>
          </p:nvPr>
        </p:nvSpPr>
        <p:spPr/>
        <p:txBody>
          <a:bodyPr/>
          <a:lstStyle/>
          <a:p>
            <a:fld id="{2153BBDD-B733-154D-ABB1-B94D2F6BDB8F}" type="slidenum">
              <a:rPr lang="en-US" smtClean="0"/>
              <a:pPr/>
              <a:t>41</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smtClean="0">
                <a:solidFill>
                  <a:srgbClr val="000000"/>
                </a:solidFill>
                <a:latin typeface="Calibri"/>
                <a:ea typeface="Helvetica" pitchFamily="34" charset="0"/>
                <a:cs typeface="Calibri"/>
                <a:sym typeface="Calibri" pitchFamily="34" charset="0"/>
              </a:rPr>
              <a:t>C</a:t>
            </a:r>
            <a:r>
              <a:rPr lang="es-ES" dirty="0" smtClean="0">
                <a:solidFill>
                  <a:srgbClr val="000000"/>
                </a:solidFill>
                <a:latin typeface="Calibri"/>
                <a:ea typeface="Helvetica" pitchFamily="34" charset="0"/>
                <a:cs typeface="Calibri"/>
                <a:sym typeface="Calibri" pitchFamily="34" charset="0"/>
              </a:rPr>
              <a:t>ada empleo que crean las compras del distrito produce un incremento total de 2.43 empleos.</a:t>
            </a:r>
          </a:p>
        </p:txBody>
      </p:sp>
      <p:sp>
        <p:nvSpPr>
          <p:cNvPr id="4" name="Slide Number Placeholder 3"/>
          <p:cNvSpPr>
            <a:spLocks noGrp="1"/>
          </p:cNvSpPr>
          <p:nvPr>
            <p:ph type="sldNum" sz="quarter" idx="10"/>
          </p:nvPr>
        </p:nvSpPr>
        <p:spPr/>
        <p:txBody>
          <a:bodyPr/>
          <a:lstStyle/>
          <a:p>
            <a:fld id="{2153BBDD-B733-154D-ABB1-B94D2F6BDB8F}" type="slidenum">
              <a:rPr lang="en-US" smtClean="0"/>
              <a:pPr/>
              <a:t>42</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buSzPct val="100000"/>
            </a:pPr>
            <a:r>
              <a:rPr lang="es-ES" sz="1200" b="1" dirty="0" smtClean="0">
                <a:latin typeface="Calibri"/>
                <a:cs typeface="Calibri"/>
                <a:sym typeface="Calibri" pitchFamily="34" charset="0"/>
              </a:rPr>
              <a:t>El público </a:t>
            </a:r>
            <a:r>
              <a:rPr lang="es-ES" sz="1200" b="0" dirty="0" smtClean="0">
                <a:latin typeface="Calibri"/>
                <a:cs typeface="Calibri"/>
                <a:sym typeface="Calibri" pitchFamily="34" charset="0"/>
              </a:rPr>
              <a:t>valora el poder de las comidas saludables.</a:t>
            </a:r>
            <a:endParaRPr lang="es-ES" sz="1200" b="0" dirty="0">
              <a:latin typeface="Calibri"/>
              <a:cs typeface="Calibri"/>
              <a:sym typeface="Calibri" pitchFamily="34" charset="0"/>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pPr/>
              <a:t>43</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Por ejemplo, en 2013, Kaiser Permanente realizó una investigación a nivel nacional que reveló que...</a:t>
            </a:r>
          </a:p>
        </p:txBody>
      </p:sp>
      <p:sp>
        <p:nvSpPr>
          <p:cNvPr id="4" name="Slide Number Placeholder 3"/>
          <p:cNvSpPr>
            <a:spLocks noGrp="1"/>
          </p:cNvSpPr>
          <p:nvPr>
            <p:ph type="sldNum" sz="quarter" idx="10"/>
          </p:nvPr>
        </p:nvSpPr>
        <p:spPr/>
        <p:txBody>
          <a:bodyPr/>
          <a:lstStyle/>
          <a:p>
            <a:fld id="{2153BBDD-B733-154D-ABB1-B94D2F6BDB8F}" type="slidenum">
              <a:rPr lang="en-US" smtClean="0"/>
              <a:pPr/>
              <a:t>44</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El 64% de los adultos piensa que las escuelas deberían desempeñar un PAPEL IMPORTANTE en la reducción de la obesidad. </a:t>
            </a:r>
          </a:p>
        </p:txBody>
      </p:sp>
      <p:sp>
        <p:nvSpPr>
          <p:cNvPr id="4" name="Slide Number Placeholder 3"/>
          <p:cNvSpPr>
            <a:spLocks noGrp="1"/>
          </p:cNvSpPr>
          <p:nvPr>
            <p:ph type="sldNum" sz="quarter" idx="10"/>
          </p:nvPr>
        </p:nvSpPr>
        <p:spPr/>
        <p:txBody>
          <a:bodyPr/>
          <a:lstStyle/>
          <a:p>
            <a:fld id="{2153BBDD-B733-154D-ABB1-B94D2F6BDB8F}" type="slidenum">
              <a:rPr lang="en-US" smtClean="0"/>
              <a:pPr/>
              <a:t>45</a:t>
            </a:fld>
            <a:endParaRPr lang="en-US" dirty="0"/>
          </a:p>
        </p:txBody>
      </p:sp>
    </p:spTree>
    <p:extLst>
      <p:ext uri="{BB962C8B-B14F-4D97-AF65-F5344CB8AC3E}">
        <p14:creationId xmlns:p14="http://schemas.microsoft.com/office/powerpoint/2010/main" xmlns="" val="20769931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Calibri"/>
                <a:ea typeface="Calibri" pitchFamily="34" charset="0"/>
                <a:cs typeface="Calibri"/>
                <a:sym typeface="Calibri" pitchFamily="34" charset="0"/>
              </a:rPr>
              <a:t>el 78% concuerda  </a:t>
            </a:r>
            <a:r>
              <a:rPr lang="es-ES" dirty="0" smtClean="0">
                <a:solidFill>
                  <a:srgbClr val="000000"/>
                </a:solidFill>
                <a:latin typeface="Calibri"/>
                <a:ea typeface="Helvetica" pitchFamily="34" charset="0"/>
                <a:cs typeface="Calibri"/>
                <a:sym typeface="Calibri" pitchFamily="34" charset="0"/>
              </a:rPr>
              <a:t>en que las comidas escolares más saludables contribuyen al rendimiento académico.</a:t>
            </a:r>
          </a:p>
          <a:p>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pPr/>
              <a:t>46</a:t>
            </a:fld>
            <a:endParaRPr lang="en-US" dirty="0"/>
          </a:p>
        </p:txBody>
      </p:sp>
    </p:spTree>
    <p:extLst>
      <p:ext uri="{BB962C8B-B14F-4D97-AF65-F5344CB8AC3E}">
        <p14:creationId xmlns:p14="http://schemas.microsoft.com/office/powerpoint/2010/main" xmlns="" val="20769931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Y el 88% está a favor de los nuevos estándares alimenticios del USDA.</a:t>
            </a:r>
          </a:p>
        </p:txBody>
      </p:sp>
      <p:sp>
        <p:nvSpPr>
          <p:cNvPr id="4" name="Slide Number Placeholder 3"/>
          <p:cNvSpPr>
            <a:spLocks noGrp="1"/>
          </p:cNvSpPr>
          <p:nvPr>
            <p:ph type="sldNum" sz="quarter" idx="10"/>
          </p:nvPr>
        </p:nvSpPr>
        <p:spPr/>
        <p:txBody>
          <a:bodyPr/>
          <a:lstStyle/>
          <a:p>
            <a:fld id="{2153BBDD-B733-154D-ABB1-B94D2F6BDB8F}" type="slidenum">
              <a:rPr lang="en-US" smtClean="0"/>
              <a:pPr/>
              <a:t>47</a:t>
            </a:fld>
            <a:endParaRPr lang="en-US" dirty="0"/>
          </a:p>
        </p:txBody>
      </p:sp>
    </p:spTree>
    <p:extLst>
      <p:ext uri="{BB962C8B-B14F-4D97-AF65-F5344CB8AC3E}">
        <p14:creationId xmlns:p14="http://schemas.microsoft.com/office/powerpoint/2010/main" xmlns="" val="20769931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Algunas comunidades utilizaron ese respaldo para impulsar propuestas sometidas a plebiscito que resultaron exitosas.</a:t>
            </a:r>
          </a:p>
        </p:txBody>
      </p:sp>
      <p:sp>
        <p:nvSpPr>
          <p:cNvPr id="4" name="Slide Number Placeholder 3"/>
          <p:cNvSpPr>
            <a:spLocks noGrp="1"/>
          </p:cNvSpPr>
          <p:nvPr>
            <p:ph type="sldNum" sz="quarter" idx="10"/>
          </p:nvPr>
        </p:nvSpPr>
        <p:spPr/>
        <p:txBody>
          <a:bodyPr/>
          <a:lstStyle/>
          <a:p>
            <a:fld id="{2153BBDD-B733-154D-ABB1-B94D2F6BDB8F}" type="slidenum">
              <a:rPr lang="en-US" smtClean="0"/>
              <a:pPr/>
              <a:t>48</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De hecho, las encuestas revelaron que las propuestas resultan </a:t>
            </a:r>
            <a:r>
              <a:rPr lang="es-ES" b="1" dirty="0" smtClean="0">
                <a:solidFill>
                  <a:srgbClr val="000000"/>
                </a:solidFill>
                <a:latin typeface="Calibri"/>
                <a:ea typeface="Helvetica" pitchFamily="34" charset="0"/>
                <a:cs typeface="Calibri"/>
                <a:sym typeface="Calibri" pitchFamily="34" charset="0"/>
              </a:rPr>
              <a:t>más atractivas</a:t>
            </a:r>
            <a:r>
              <a:rPr lang="es-ES" dirty="0" smtClean="0">
                <a:solidFill>
                  <a:srgbClr val="000000"/>
                </a:solidFill>
                <a:latin typeface="Calibri"/>
                <a:ea typeface="Helvetica" pitchFamily="34" charset="0"/>
                <a:cs typeface="Calibri"/>
                <a:sym typeface="Calibri" pitchFamily="34" charset="0"/>
              </a:rPr>
              <a:t> cuando incluyen medidas para mejorar las comidas escolares.</a:t>
            </a:r>
          </a:p>
          <a:p>
            <a:endParaRPr lang="en-US" sz="1200" i="1"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pPr/>
              <a:t>49</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David Binkle, el Director de Servicios de Alimentos del Distrito Unificado de Los Ángeles, afirma que “las escuelas son los restaurantes más grandes de todas las ciudades y los pueblos pero nadie lo sabe".</a:t>
            </a:r>
          </a:p>
        </p:txBody>
      </p:sp>
      <p:sp>
        <p:nvSpPr>
          <p:cNvPr id="4" name="Slide Number Placeholder 3"/>
          <p:cNvSpPr>
            <a:spLocks noGrp="1"/>
          </p:cNvSpPr>
          <p:nvPr>
            <p:ph type="sldNum" sz="quarter" idx="10"/>
          </p:nvPr>
        </p:nvSpPr>
        <p:spPr/>
        <p:txBody>
          <a:bodyPr/>
          <a:lstStyle/>
          <a:p>
            <a:fld id="{2153BBDD-B733-154D-ABB1-B94D2F6BDB8F}" type="slidenum">
              <a:rPr lang="en-US" smtClean="0"/>
              <a:pPr/>
              <a:t>5</a:t>
            </a:fld>
            <a:endParaRPr lang="en-US" dirty="0"/>
          </a:p>
        </p:txBody>
      </p:sp>
    </p:spTree>
    <p:extLst>
      <p:ext uri="{BB962C8B-B14F-4D97-AF65-F5344CB8AC3E}">
        <p14:creationId xmlns:p14="http://schemas.microsoft.com/office/powerpoint/2010/main" xmlns="" val="20769931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Este es un ejemplo.</a:t>
            </a:r>
          </a:p>
        </p:txBody>
      </p:sp>
      <p:sp>
        <p:nvSpPr>
          <p:cNvPr id="4" name="Slide Number Placeholder 3"/>
          <p:cNvSpPr>
            <a:spLocks noGrp="1"/>
          </p:cNvSpPr>
          <p:nvPr>
            <p:ph type="sldNum" sz="quarter" idx="10"/>
          </p:nvPr>
        </p:nvSpPr>
        <p:spPr/>
        <p:txBody>
          <a:bodyPr/>
          <a:lstStyle/>
          <a:p>
            <a:fld id="{2153BBDD-B733-154D-ABB1-B94D2F6BDB8F}" type="slidenum">
              <a:rPr lang="en-US" smtClean="0"/>
              <a:pPr/>
              <a:t>50</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Por ejemplo, en 2012, las escuelas de Oakland solicitaron fondos para mejorar las instalaciones con algunas cocinas nuevas, un centro de aprendizaje y una granja de 1.5 acres dentro del terreno escolar.</a:t>
            </a:r>
          </a:p>
        </p:txBody>
      </p:sp>
      <p:sp>
        <p:nvSpPr>
          <p:cNvPr id="4" name="Slide Number Placeholder 3"/>
          <p:cNvSpPr>
            <a:spLocks noGrp="1"/>
          </p:cNvSpPr>
          <p:nvPr>
            <p:ph type="sldNum" sz="quarter" idx="10"/>
          </p:nvPr>
        </p:nvSpPr>
        <p:spPr/>
        <p:txBody>
          <a:bodyPr/>
          <a:lstStyle/>
          <a:p>
            <a:fld id="{2153BBDD-B733-154D-ABB1-B94D2F6BDB8F}" type="slidenum">
              <a:rPr lang="en-US" smtClean="0"/>
              <a:pPr/>
              <a:t>51</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Helvetica" pitchFamily="34" charset="0"/>
                <a:ea typeface="Helvetica" pitchFamily="34" charset="0"/>
                <a:cs typeface="Helvetica" pitchFamily="34" charset="0"/>
                <a:sym typeface="Calibri" pitchFamily="34" charset="0"/>
              </a:rPr>
              <a:t>Este es un ejemplo.</a:t>
            </a:r>
          </a:p>
        </p:txBody>
      </p:sp>
      <p:sp>
        <p:nvSpPr>
          <p:cNvPr id="4" name="Slide Number Placeholder 3"/>
          <p:cNvSpPr>
            <a:spLocks noGrp="1"/>
          </p:cNvSpPr>
          <p:nvPr>
            <p:ph type="sldNum" sz="quarter" idx="10"/>
          </p:nvPr>
        </p:nvSpPr>
        <p:spPr/>
        <p:txBody>
          <a:bodyPr/>
          <a:lstStyle/>
          <a:p>
            <a:fld id="{2153BBDD-B733-154D-ABB1-B94D2F6BDB8F}" type="slidenum">
              <a:rPr lang="en-US" smtClean="0"/>
              <a:pPr/>
              <a:t>52</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Fue una iniciativa electoral de emisión de bonos por $475 millones, de los cuales $44 millones estuvieron destinados a instalaciones y programas relacionados con la alimentación.</a:t>
            </a:r>
          </a:p>
        </p:txBody>
      </p:sp>
      <p:sp>
        <p:nvSpPr>
          <p:cNvPr id="4" name="Slide Number Placeholder 3"/>
          <p:cNvSpPr>
            <a:spLocks noGrp="1"/>
          </p:cNvSpPr>
          <p:nvPr>
            <p:ph type="sldNum" sz="quarter" idx="10"/>
          </p:nvPr>
        </p:nvSpPr>
        <p:spPr/>
        <p:txBody>
          <a:bodyPr/>
          <a:lstStyle/>
          <a:p>
            <a:fld id="{2153BBDD-B733-154D-ABB1-B94D2F6BDB8F}" type="slidenum">
              <a:rPr lang="en-US" smtClean="0"/>
              <a:pPr/>
              <a:t>53</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La Medida J se aprobó con casi el 84% de los votos. Y no es un caso aislado. Todo el país apoya decididamente las comidas escolares preparadas en el momento.</a:t>
            </a:r>
          </a:p>
        </p:txBody>
      </p:sp>
      <p:sp>
        <p:nvSpPr>
          <p:cNvPr id="4" name="Slide Number Placeholder 3"/>
          <p:cNvSpPr>
            <a:spLocks noGrp="1"/>
          </p:cNvSpPr>
          <p:nvPr>
            <p:ph type="sldNum" sz="quarter" idx="10"/>
          </p:nvPr>
        </p:nvSpPr>
        <p:spPr/>
        <p:txBody>
          <a:bodyPr/>
          <a:lstStyle/>
          <a:p>
            <a:fld id="{2153BBDD-B733-154D-ABB1-B94D2F6BDB8F}" type="slidenum">
              <a:rPr lang="en-US" smtClean="0"/>
              <a:pPr/>
              <a:t>54</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Es una visión que podemos compartir.</a:t>
            </a:r>
          </a:p>
          <a:p>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pPr/>
              <a:t>55</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Niños saludables.</a:t>
            </a:r>
          </a:p>
          <a:p>
            <a:pPr eaLnBrk="1" hangingPunct="1">
              <a:spcBef>
                <a:spcPct val="0"/>
              </a:spcBef>
            </a:pPr>
            <a:endParaRPr lang="es-ES" dirty="0" smtClean="0">
              <a:solidFill>
                <a:srgbClr val="000000"/>
              </a:solidFill>
              <a:latin typeface="Calibri"/>
              <a:ea typeface="Helvetica" pitchFamily="34" charset="0"/>
              <a:cs typeface="Calibri"/>
              <a:sym typeface="Calibri" pitchFamily="34" charset="0"/>
            </a:endParaRPr>
          </a:p>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a:t>
            </a:r>
            <a:r>
              <a:rPr lang="es-ES" b="1" dirty="0" smtClean="0">
                <a:solidFill>
                  <a:srgbClr val="000000"/>
                </a:solidFill>
                <a:latin typeface="Calibri"/>
                <a:ea typeface="Helvetica" pitchFamily="34" charset="0"/>
                <a:cs typeface="Calibri"/>
                <a:sym typeface="Calibri" pitchFamily="34" charset="0"/>
              </a:rPr>
              <a:t>NOTA PARA EL PRESENTADOR</a:t>
            </a:r>
            <a:r>
              <a:rPr lang="es-ES" dirty="0" smtClean="0">
                <a:solidFill>
                  <a:srgbClr val="000000"/>
                </a:solidFill>
                <a:latin typeface="Calibri"/>
                <a:ea typeface="Helvetica" pitchFamily="34" charset="0"/>
                <a:cs typeface="Calibri"/>
                <a:sym typeface="Calibri" pitchFamily="34" charset="0"/>
              </a:rPr>
              <a:t>: Se pueden incluir fotografías de su distrito con niños saludables y alimentos de buena calidad].</a:t>
            </a:r>
          </a:p>
        </p:txBody>
      </p:sp>
      <p:sp>
        <p:nvSpPr>
          <p:cNvPr id="4" name="Slide Number Placeholder 3"/>
          <p:cNvSpPr>
            <a:spLocks noGrp="1"/>
          </p:cNvSpPr>
          <p:nvPr>
            <p:ph type="sldNum" sz="quarter" idx="10"/>
          </p:nvPr>
        </p:nvSpPr>
        <p:spPr/>
        <p:txBody>
          <a:bodyPr/>
          <a:lstStyle/>
          <a:p>
            <a:fld id="{2153BBDD-B733-154D-ABB1-B94D2F6BDB8F}" type="slidenum">
              <a:rPr lang="en-US" smtClean="0"/>
              <a:pPr/>
              <a:t>56</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Mejores resultados en el aprendizaje.</a:t>
            </a:r>
          </a:p>
          <a:p>
            <a:pPr eaLnBrk="1" hangingPunct="1">
              <a:spcBef>
                <a:spcPct val="0"/>
              </a:spcBef>
            </a:pPr>
            <a:endParaRPr lang="es-ES" dirty="0" smtClean="0">
              <a:solidFill>
                <a:srgbClr val="000000"/>
              </a:solidFill>
              <a:latin typeface="Calibri"/>
              <a:ea typeface="Helvetica" pitchFamily="34" charset="0"/>
              <a:cs typeface="Calibri"/>
              <a:sym typeface="Calibri" pitchFamily="34" charset="0"/>
            </a:endParaRPr>
          </a:p>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a:t>
            </a:r>
            <a:r>
              <a:rPr lang="es-ES" b="1" dirty="0" smtClean="0">
                <a:solidFill>
                  <a:srgbClr val="000000"/>
                </a:solidFill>
                <a:latin typeface="Calibri"/>
                <a:ea typeface="Helvetica" pitchFamily="34" charset="0"/>
                <a:cs typeface="Calibri"/>
                <a:sym typeface="Calibri" pitchFamily="34" charset="0"/>
              </a:rPr>
              <a:t>NOTA PARA EL PRESENTADOR</a:t>
            </a:r>
            <a:r>
              <a:rPr lang="es-ES" dirty="0" smtClean="0">
                <a:solidFill>
                  <a:srgbClr val="000000"/>
                </a:solidFill>
                <a:latin typeface="Calibri"/>
                <a:ea typeface="Helvetica" pitchFamily="34" charset="0"/>
                <a:cs typeface="Calibri"/>
                <a:sym typeface="Calibri" pitchFamily="34" charset="0"/>
              </a:rPr>
              <a:t>: Se pueden incluir fotografías de su distrito con niños saludables y alimentos de buena calidad].</a:t>
            </a:r>
          </a:p>
          <a:p>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pPr/>
              <a:t>57</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Economías locales más saludables con más empleos.</a:t>
            </a:r>
          </a:p>
          <a:p>
            <a:pPr eaLnBrk="1" hangingPunct="1">
              <a:spcBef>
                <a:spcPct val="0"/>
              </a:spcBef>
            </a:pPr>
            <a:endParaRPr lang="es-ES" dirty="0" smtClean="0">
              <a:solidFill>
                <a:srgbClr val="000000"/>
              </a:solidFill>
              <a:latin typeface="Calibri"/>
              <a:ea typeface="Helvetica" pitchFamily="34" charset="0"/>
              <a:cs typeface="Calibri"/>
              <a:sym typeface="Calibri" pitchFamily="34" charset="0"/>
            </a:endParaRPr>
          </a:p>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a:t>
            </a:r>
            <a:r>
              <a:rPr lang="es-ES" b="1" dirty="0" smtClean="0">
                <a:solidFill>
                  <a:srgbClr val="000000"/>
                </a:solidFill>
                <a:latin typeface="Calibri"/>
                <a:ea typeface="Helvetica" pitchFamily="34" charset="0"/>
                <a:cs typeface="Calibri"/>
                <a:sym typeface="Calibri" pitchFamily="34" charset="0"/>
              </a:rPr>
              <a:t>NOTA PARA EL PRESENTADOR</a:t>
            </a:r>
            <a:r>
              <a:rPr lang="es-ES" dirty="0" smtClean="0">
                <a:solidFill>
                  <a:srgbClr val="000000"/>
                </a:solidFill>
                <a:latin typeface="Calibri"/>
                <a:ea typeface="Helvetica" pitchFamily="34" charset="0"/>
                <a:cs typeface="Calibri"/>
                <a:sym typeface="Calibri" pitchFamily="34" charset="0"/>
              </a:rPr>
              <a:t>: Se pueden incluir fotografías de su distrito con niños saludables y alimentos de buena calidad].</a:t>
            </a:r>
          </a:p>
          <a:p>
            <a:pPr algn="l"/>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pPr/>
              <a:t>58</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Utilización más prudente de nuestros recursos, incluidos los recursos naturales.</a:t>
            </a:r>
          </a:p>
          <a:p>
            <a:pPr eaLnBrk="1" hangingPunct="1">
              <a:spcBef>
                <a:spcPct val="0"/>
              </a:spcBef>
            </a:pPr>
            <a:endParaRPr lang="es-ES" dirty="0" smtClean="0">
              <a:solidFill>
                <a:srgbClr val="000000"/>
              </a:solidFill>
              <a:latin typeface="Calibri"/>
              <a:ea typeface="Helvetica" pitchFamily="34" charset="0"/>
              <a:cs typeface="Calibri"/>
              <a:sym typeface="Calibri" pitchFamily="34" charset="0"/>
            </a:endParaRPr>
          </a:p>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a:t>
            </a:r>
            <a:r>
              <a:rPr lang="es-ES" b="1" dirty="0" smtClean="0">
                <a:solidFill>
                  <a:srgbClr val="000000"/>
                </a:solidFill>
                <a:latin typeface="Calibri"/>
                <a:ea typeface="Helvetica" pitchFamily="34" charset="0"/>
                <a:cs typeface="Calibri"/>
                <a:sym typeface="Calibri" pitchFamily="34" charset="0"/>
              </a:rPr>
              <a:t>NOTA PARA EL PRESENTADOR</a:t>
            </a:r>
            <a:r>
              <a:rPr lang="es-ES" dirty="0" smtClean="0">
                <a:solidFill>
                  <a:srgbClr val="000000"/>
                </a:solidFill>
                <a:latin typeface="Calibri"/>
                <a:ea typeface="Helvetica" pitchFamily="34" charset="0"/>
                <a:cs typeface="Calibri"/>
                <a:sym typeface="Calibri" pitchFamily="34" charset="0"/>
              </a:rPr>
              <a:t>: Se pueden incluir fotografías de su distrito con niños saludables y alimentos de buena calidad].</a:t>
            </a:r>
          </a:p>
          <a:p>
            <a:pPr algn="l"/>
            <a:endParaRPr lang="en-US" dirty="0">
              <a:solidFill>
                <a:srgbClr val="000000"/>
              </a:solidFill>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pPr/>
              <a:t>59</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sz="1200" dirty="0" smtClean="0">
                <a:solidFill>
                  <a:schemeClr val="tx1"/>
                </a:solidFill>
                <a:latin typeface="Calibri"/>
                <a:ea typeface="Helvetica" pitchFamily="34" charset="0"/>
                <a:cs typeface="Calibri"/>
                <a:sym typeface="Calibri" pitchFamily="34" charset="0"/>
              </a:rPr>
              <a:t>¿Qué dicen las cifras?</a:t>
            </a:r>
          </a:p>
          <a:p>
            <a:endParaRPr lang="en-US" sz="1200" dirty="0">
              <a:latin typeface="Calibri"/>
              <a:cs typeface="Calibri"/>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pPr/>
              <a:t>6</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Además, la oportunidad de contribuir de manera real y duradera al futuro.</a:t>
            </a:r>
          </a:p>
          <a:p>
            <a:pPr eaLnBrk="1" hangingPunct="1">
              <a:spcBef>
                <a:spcPct val="0"/>
              </a:spcBef>
            </a:pPr>
            <a:endParaRPr lang="es-ES" dirty="0" smtClean="0">
              <a:solidFill>
                <a:srgbClr val="000000"/>
              </a:solidFill>
              <a:latin typeface="Calibri"/>
              <a:ea typeface="Helvetica" pitchFamily="34" charset="0"/>
              <a:cs typeface="Calibri"/>
              <a:sym typeface="Calibri" pitchFamily="34" charset="0"/>
            </a:endParaRPr>
          </a:p>
          <a:p>
            <a:pPr eaLnBrk="1" hangingPunct="1">
              <a:spcBef>
                <a:spcPct val="0"/>
              </a:spcBef>
            </a:pPr>
            <a:r>
              <a:rPr lang="es-ES" dirty="0" smtClean="0">
                <a:solidFill>
                  <a:srgbClr val="000000"/>
                </a:solidFill>
                <a:latin typeface="Calibri"/>
                <a:ea typeface="Helvetica" pitchFamily="34" charset="0"/>
                <a:cs typeface="Calibri"/>
                <a:sym typeface="Calibri" pitchFamily="34" charset="0"/>
              </a:rPr>
              <a:t>[</a:t>
            </a:r>
            <a:r>
              <a:rPr lang="es-ES" b="1" dirty="0" smtClean="0">
                <a:solidFill>
                  <a:srgbClr val="000000"/>
                </a:solidFill>
                <a:latin typeface="Calibri"/>
                <a:ea typeface="Helvetica" pitchFamily="34" charset="0"/>
                <a:cs typeface="Calibri"/>
                <a:sym typeface="Calibri" pitchFamily="34" charset="0"/>
              </a:rPr>
              <a:t>NOTA PARA EL PRESENTADOR</a:t>
            </a:r>
            <a:r>
              <a:rPr lang="es-ES" dirty="0" smtClean="0">
                <a:solidFill>
                  <a:srgbClr val="000000"/>
                </a:solidFill>
                <a:latin typeface="Calibri"/>
                <a:ea typeface="Helvetica" pitchFamily="34" charset="0"/>
                <a:cs typeface="Calibri"/>
                <a:sym typeface="Calibri" pitchFamily="34" charset="0"/>
              </a:rPr>
              <a:t>: Se pueden incluir fotografías de su distrito con niños saludables y alimentos de buena calidad].</a:t>
            </a:r>
          </a:p>
        </p:txBody>
      </p:sp>
      <p:sp>
        <p:nvSpPr>
          <p:cNvPr id="4" name="Slide Number Placeholder 3"/>
          <p:cNvSpPr>
            <a:spLocks noGrp="1"/>
          </p:cNvSpPr>
          <p:nvPr>
            <p:ph type="sldNum" sz="quarter" idx="10"/>
          </p:nvPr>
        </p:nvSpPr>
        <p:spPr/>
        <p:txBody>
          <a:bodyPr/>
          <a:lstStyle/>
          <a:p>
            <a:fld id="{2153BBDD-B733-154D-ABB1-B94D2F6BDB8F}" type="slidenum">
              <a:rPr lang="en-US" smtClean="0"/>
              <a:pPr/>
              <a:t>60</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p:spPr>
      </p:sp>
      <p:sp>
        <p:nvSpPr>
          <p:cNvPr id="125955" name="Notes Placeholder 2"/>
          <p:cNvSpPr>
            <a:spLocks noGrp="1"/>
          </p:cNvSpPr>
          <p:nvPr>
            <p:ph type="body" idx="1"/>
          </p:nvPr>
        </p:nvSpPr>
        <p:spPr bwMode="auto">
          <a:noFill/>
        </p:spPr>
        <p:txBody>
          <a:bodyPr wrap="square" numCol="1" anchor="t" anchorCtr="0" compatLnSpc="1">
            <a:prstTxWarp prst="textNoShape">
              <a:avLst/>
            </a:prstTxWarp>
          </a:bodyPr>
          <a:lstStyle/>
          <a:p>
            <a:r>
              <a:rPr lang="es-MX" sz="1200" kern="1200" dirty="0" smtClean="0">
                <a:solidFill>
                  <a:schemeClr val="tx1"/>
                </a:solidFill>
                <a:latin typeface="+mn-lt"/>
                <a:ea typeface="+mn-ea"/>
                <a:cs typeface="+mn-cs"/>
              </a:rPr>
              <a:t>[</a:t>
            </a:r>
            <a:r>
              <a:rPr lang="es-MX" sz="1200" b="1" kern="1200" dirty="0" smtClean="0">
                <a:solidFill>
                  <a:schemeClr val="tx1"/>
                </a:solidFill>
                <a:latin typeface="+mn-lt"/>
                <a:ea typeface="+mn-ea"/>
                <a:cs typeface="+mn-cs"/>
              </a:rPr>
              <a:t>NOTA PARA EL PRESENTADOR: </a:t>
            </a:r>
            <a:r>
              <a:rPr lang="es-MX" sz="1200" kern="1200" dirty="0" smtClean="0">
                <a:solidFill>
                  <a:schemeClr val="tx1"/>
                </a:solidFill>
                <a:latin typeface="+mn-lt"/>
                <a:ea typeface="+mn-ea"/>
                <a:cs typeface="+mn-cs"/>
              </a:rPr>
              <a:t>Considere crear su propia diapositiva inicial e incluir el logotipo de su distrito.] </a:t>
            </a:r>
            <a:endParaRPr lang="es-ES" sz="1200" kern="1200" dirty="0">
              <a:solidFill>
                <a:schemeClr val="tx1"/>
              </a:solidFill>
              <a:latin typeface="+mn-lt"/>
              <a:ea typeface="+mn-ea"/>
              <a:cs typeface="+mn-cs"/>
            </a:endParaRPr>
          </a:p>
        </p:txBody>
      </p:sp>
      <p:sp>
        <p:nvSpPr>
          <p:cNvPr id="125956" name="Slide Number Placeholder 3"/>
          <p:cNvSpPr>
            <a:spLocks noGrp="1"/>
          </p:cNvSpPr>
          <p:nvPr>
            <p:ph type="sldNum" sz="quarter" idx="5"/>
          </p:nvPr>
        </p:nvSpPr>
        <p:spPr bwMode="auto">
          <a:ln>
            <a:miter lim="800000"/>
            <a:headEnd/>
            <a:tailEnd/>
          </a:ln>
        </p:spPr>
        <p:txBody>
          <a:bodyPr/>
          <a:lstStyle/>
          <a:p>
            <a:pPr>
              <a:buSzPct val="100000"/>
            </a:pPr>
            <a:fld id="{26564CE3-D7BF-4555-AD84-C7048DC10F82}" type="slidenum">
              <a:rPr lang="en-US">
                <a:solidFill>
                  <a:srgbClr val="000000"/>
                </a:solidFill>
                <a:sym typeface="Calibri" pitchFamily="34" charset="0"/>
              </a:rPr>
              <a:pPr>
                <a:buSzPct val="100000"/>
              </a:pPr>
              <a:t>61</a:t>
            </a:fld>
            <a:endParaRPr lang="en-US" dirty="0">
              <a:solidFill>
                <a:srgbClr val="000000"/>
              </a:solidFill>
              <a:sym typeface="Calibri"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pPr/>
              <a:t>62</a:t>
            </a:fld>
            <a:endParaRPr lang="en-US" dirty="0"/>
          </a:p>
        </p:txBody>
      </p:sp>
    </p:spTree>
    <p:extLst>
      <p:ext uri="{BB962C8B-B14F-4D97-AF65-F5344CB8AC3E}">
        <p14:creationId xmlns:p14="http://schemas.microsoft.com/office/powerpoint/2010/main" xmlns="" val="509142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El Departamento de Agricultura de los Estados Unidos (USDA) estima que se sirvieron aproximadamente 13 millones de desayunos por día en 2013, cerca de 2.2 mil millones en todo el año.</a:t>
            </a:r>
          </a:p>
          <a:p>
            <a:pPr eaLnBrk="1" hangingPunct="1">
              <a:spcBef>
                <a:spcPct val="0"/>
              </a:spcBef>
            </a:pPr>
            <a:endParaRPr lang="en-US" dirty="0" smtClean="0">
              <a:solidFill>
                <a:srgbClr val="000000"/>
              </a:solidFill>
              <a:ea typeface="Calibri" pitchFamily="34" charset="0"/>
              <a:cs typeface="Calibri" pitchFamily="34" charset="0"/>
              <a:sym typeface="Calibri" pitchFamily="34" charset="0"/>
            </a:endParaRPr>
          </a:p>
          <a:p>
            <a:pPr eaLnBrk="1" hangingPunct="1">
              <a:spcBef>
                <a:spcPct val="0"/>
              </a:spcBef>
            </a:pPr>
            <a:r>
              <a:rPr lang="en-US" dirty="0" smtClean="0">
                <a:solidFill>
                  <a:srgbClr val="000000"/>
                </a:solidFill>
                <a:ea typeface="Calibri" pitchFamily="34" charset="0"/>
                <a:cs typeface="Calibri" pitchFamily="34" charset="0"/>
                <a:sym typeface="Calibri" pitchFamily="34" charset="0"/>
              </a:rPr>
              <a:t>Se sirvieron aproximadamente 31 millones de almuerzos por día en 2013, cerca de 5.2 mil millones durante todo el año.</a:t>
            </a:r>
          </a:p>
          <a:p>
            <a:pPr eaLnBrk="1" hangingPunct="1">
              <a:spcBef>
                <a:spcPct val="0"/>
              </a:spcBef>
            </a:pPr>
            <a:endParaRPr lang="en-US" dirty="0" smtClean="0">
              <a:solidFill>
                <a:srgbClr val="000000"/>
              </a:solidFill>
              <a:ea typeface="Calibri" pitchFamily="34" charset="0"/>
              <a:cs typeface="Calibri" pitchFamily="34" charset="0"/>
              <a:sym typeface="Calibri" pitchFamily="34" charset="0"/>
            </a:endParaRPr>
          </a:p>
          <a:p>
            <a:pPr eaLnBrk="1" hangingPunct="1">
              <a:spcBef>
                <a:spcPct val="0"/>
              </a:spcBef>
            </a:pPr>
            <a:r>
              <a:rPr lang="en-US" dirty="0" smtClean="0">
                <a:solidFill>
                  <a:srgbClr val="000000"/>
                </a:solidFill>
                <a:ea typeface="Calibri" pitchFamily="34" charset="0"/>
                <a:cs typeface="Calibri" pitchFamily="34" charset="0"/>
                <a:sym typeface="Calibri" pitchFamily="34" charset="0"/>
              </a:rPr>
              <a:t>Y eso es solo el desayuno y el almuerzo. No se cuentan las colaciones ni la cena.</a:t>
            </a:r>
          </a:p>
          <a:p>
            <a:pPr eaLnBrk="1" hangingPunct="1">
              <a:spcBef>
                <a:spcPct val="0"/>
              </a:spcBef>
            </a:pPr>
            <a:endParaRPr lang="en-US" dirty="0" smtClean="0">
              <a:solidFill>
                <a:srgbClr val="000000"/>
              </a:solidFill>
              <a:ea typeface="Calibri" pitchFamily="34" charset="0"/>
              <a:cs typeface="Calibri" pitchFamily="34" charset="0"/>
              <a:sym typeface="Calibri" pitchFamily="34" charset="0"/>
            </a:endParaRPr>
          </a:p>
          <a:p>
            <a:pPr eaLnBrk="1" hangingPunct="1">
              <a:spcBef>
                <a:spcPct val="0"/>
              </a:spcBef>
            </a:pPr>
            <a:r>
              <a:rPr lang="en-US" dirty="0" smtClean="0">
                <a:solidFill>
                  <a:srgbClr val="000000"/>
                </a:solidFill>
                <a:ea typeface="Calibri" pitchFamily="34" charset="0"/>
                <a:cs typeface="Calibri" pitchFamily="34" charset="0"/>
                <a:sym typeface="Calibri" pitchFamily="34" charset="0"/>
              </a:rPr>
              <a:t>[</a:t>
            </a:r>
            <a:r>
              <a:rPr lang="en-US" b="1" dirty="0" smtClean="0">
                <a:solidFill>
                  <a:srgbClr val="000000"/>
                </a:solidFill>
                <a:ea typeface="Calibri" pitchFamily="34" charset="0"/>
                <a:cs typeface="Calibri" pitchFamily="34" charset="0"/>
                <a:sym typeface="Calibri" pitchFamily="34" charset="0"/>
              </a:rPr>
              <a:t>NOTA PARA EL PRESENTADOR: </a:t>
            </a:r>
            <a:r>
              <a:rPr lang="en-US" dirty="0" smtClean="0">
                <a:solidFill>
                  <a:srgbClr val="000000"/>
                </a:solidFill>
                <a:ea typeface="Calibri" pitchFamily="34" charset="0"/>
                <a:cs typeface="Calibri" pitchFamily="34" charset="0"/>
                <a:sym typeface="Calibri" pitchFamily="34" charset="0"/>
              </a:rPr>
              <a:t>Se puede agregar una diapositiva después de ésta para indicar cómo contribuye su distrito al total].</a:t>
            </a:r>
          </a:p>
        </p:txBody>
      </p:sp>
      <p:sp>
        <p:nvSpPr>
          <p:cNvPr id="70660" name="Slide Number Placeholder 3"/>
          <p:cNvSpPr>
            <a:spLocks noGrp="1"/>
          </p:cNvSpPr>
          <p:nvPr>
            <p:ph type="sldNum" sz="quarter" idx="5"/>
          </p:nvPr>
        </p:nvSpPr>
        <p:spPr bwMode="auto">
          <a:ln>
            <a:miter lim="800000"/>
            <a:headEnd/>
            <a:tailEnd/>
          </a:ln>
        </p:spPr>
        <p:txBody>
          <a:bodyPr/>
          <a:lstStyle/>
          <a:p>
            <a:pPr>
              <a:buSzPct val="100000"/>
            </a:pPr>
            <a:fld id="{C9A6646A-E250-46B5-A27B-F10BCFE59A66}" type="slidenum">
              <a:rPr lang="en-US">
                <a:solidFill>
                  <a:srgbClr val="000000"/>
                </a:solidFill>
                <a:sym typeface="Calibri" pitchFamily="34" charset="0"/>
              </a:rPr>
              <a:pPr>
                <a:buSzPct val="100000"/>
              </a:pPr>
              <a:t>7</a:t>
            </a:fld>
            <a:endParaRPr lang="en-US" dirty="0">
              <a:solidFill>
                <a:srgbClr val="000000"/>
              </a:solidFill>
              <a:sym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s-ES" dirty="0" smtClean="0">
                <a:solidFill>
                  <a:srgbClr val="000000"/>
                </a:solidFill>
                <a:ea typeface="Calibri" pitchFamily="34" charset="0"/>
                <a:cs typeface="Calibri" pitchFamily="34" charset="0"/>
                <a:sym typeface="Calibri" pitchFamily="34" charset="0"/>
              </a:rPr>
              <a:t>Asimismo, en promedio, los alumnos consumen aproximadamente el 35 por ciento de las calorías diarias en la escuela. </a:t>
            </a:r>
          </a:p>
        </p:txBody>
      </p:sp>
      <p:sp>
        <p:nvSpPr>
          <p:cNvPr id="4" name="Slide Number Placeholder 3"/>
          <p:cNvSpPr>
            <a:spLocks noGrp="1"/>
          </p:cNvSpPr>
          <p:nvPr>
            <p:ph type="sldNum" sz="quarter" idx="10"/>
          </p:nvPr>
        </p:nvSpPr>
        <p:spPr/>
        <p:txBody>
          <a:bodyPr/>
          <a:lstStyle/>
          <a:p>
            <a:fld id="{2153BBDD-B733-154D-ABB1-B94D2F6BDB8F}" type="slidenum">
              <a:rPr lang="en-US" smtClean="0"/>
              <a:pPr/>
              <a:t>8</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eaLnBrk="1" hangingPunct="1">
              <a:spcBef>
                <a:spcPct val="0"/>
              </a:spcBef>
            </a:pPr>
            <a:r>
              <a:rPr lang="en-US" dirty="0" smtClean="0">
                <a:solidFill>
                  <a:srgbClr val="000000"/>
                </a:solidFill>
                <a:ea typeface="Calibri" pitchFamily="34" charset="0"/>
                <a:cs typeface="Calibri" pitchFamily="34" charset="0"/>
                <a:sym typeface="Calibri" pitchFamily="34" charset="0"/>
              </a:rPr>
              <a:t>Además, muchos alumnos obtienen la mitad de las calorías o más de las comidas escolares.</a:t>
            </a:r>
          </a:p>
        </p:txBody>
      </p:sp>
      <p:sp>
        <p:nvSpPr>
          <p:cNvPr id="4" name="Slide Number Placeholder 3"/>
          <p:cNvSpPr>
            <a:spLocks noGrp="1"/>
          </p:cNvSpPr>
          <p:nvPr>
            <p:ph type="sldNum" sz="quarter" idx="10"/>
          </p:nvPr>
        </p:nvSpPr>
        <p:spPr/>
        <p:txBody>
          <a:bodyPr/>
          <a:lstStyle/>
          <a:p>
            <a:fld id="{2153BBDD-B733-154D-ABB1-B94D2F6BDB8F}" type="slidenum">
              <a:rPr lang="en-US" smtClean="0"/>
              <a:pPr/>
              <a:t>9</a:t>
            </a:fld>
            <a:endParaRPr lang="en-US" dirty="0"/>
          </a:p>
        </p:txBody>
      </p:sp>
    </p:spTree>
    <p:extLst>
      <p:ext uri="{BB962C8B-B14F-4D97-AF65-F5344CB8AC3E}">
        <p14:creationId xmlns:p14="http://schemas.microsoft.com/office/powerpoint/2010/main" xmlns="" val="3483080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lush left">
    <p:spTree>
      <p:nvGrpSpPr>
        <p:cNvPr id="1" name=""/>
        <p:cNvGrpSpPr/>
        <p:nvPr/>
      </p:nvGrpSpPr>
      <p:grpSpPr>
        <a:xfrm>
          <a:off x="0" y="0"/>
          <a:ext cx="0" cy="0"/>
          <a:chOff x="0" y="0"/>
          <a:chExt cx="0" cy="0"/>
        </a:xfrm>
      </p:grpSpPr>
      <p:sp>
        <p:nvSpPr>
          <p:cNvPr id="7" name="Text Placeholder 2"/>
          <p:cNvSpPr>
            <a:spLocks noGrp="1"/>
          </p:cNvSpPr>
          <p:nvPr>
            <p:ph idx="1"/>
          </p:nvPr>
        </p:nvSpPr>
        <p:spPr>
          <a:xfrm>
            <a:off x="1225175" y="1376086"/>
            <a:ext cx="6887884" cy="5481914"/>
          </a:xfrm>
          <a:prstGeom prst="rect">
            <a:avLst/>
          </a:prstGeom>
        </p:spPr>
        <p:txBody>
          <a:bodyPr vert="horz" lIns="91440" tIns="45720" rIns="91440" bIns="45720" rtlCol="0">
            <a:normAutofit/>
          </a:bodyPr>
          <a:lstStyle>
            <a:lvl1pPr>
              <a:defRPr sz="4400">
                <a:solidFill>
                  <a:srgbClr val="EDA121"/>
                </a:solidFill>
              </a:defRPr>
            </a:lvl1pPr>
          </a:lstStyle>
          <a:p>
            <a:pPr lvl="0"/>
            <a:r>
              <a:rPr lang="en-US" dirty="0" smtClean="0"/>
              <a:t>This style is for basic text</a:t>
            </a:r>
          </a:p>
        </p:txBody>
      </p:sp>
    </p:spTree>
    <p:extLst>
      <p:ext uri="{BB962C8B-B14F-4D97-AF65-F5344CB8AC3E}">
        <p14:creationId xmlns:p14="http://schemas.microsoft.com/office/powerpoint/2010/main" xmlns="" val="8681107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ider left - credit">
    <p:spTree>
      <p:nvGrpSpPr>
        <p:cNvPr id="1" name=""/>
        <p:cNvGrpSpPr/>
        <p:nvPr/>
      </p:nvGrpSpPr>
      <p:grpSpPr>
        <a:xfrm>
          <a:off x="0" y="0"/>
          <a:ext cx="0" cy="0"/>
          <a:chOff x="0" y="0"/>
          <a:chExt cx="0" cy="0"/>
        </a:xfrm>
      </p:grpSpPr>
      <p:sp>
        <p:nvSpPr>
          <p:cNvPr id="3" name="Text Placeholder 2"/>
          <p:cNvSpPr>
            <a:spLocks noGrp="1"/>
          </p:cNvSpPr>
          <p:nvPr>
            <p:ph type="body" idx="10" hasCustomPrompt="1"/>
          </p:nvPr>
        </p:nvSpPr>
        <p:spPr>
          <a:xfrm>
            <a:off x="2" y="6019800"/>
            <a:ext cx="9143998" cy="639762"/>
          </a:xfrm>
          <a:prstGeom prst="rect">
            <a:avLst/>
          </a:prstGeom>
        </p:spPr>
        <p:txBody>
          <a:bodyPr anchor="b">
            <a:normAutofit/>
          </a:bodyPr>
          <a:lstStyle>
            <a:lvl1pPr marL="0" indent="0" algn="ctr">
              <a:buNone/>
              <a:defRPr sz="1800" b="0" baseline="0">
                <a:solidFill>
                  <a:schemeClr val="bg1"/>
                </a:solidFill>
                <a:latin typeface="Helvetica"/>
                <a:cs typeface="Helvetic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
        <p:nvSpPr>
          <p:cNvPr id="4" name="Text Placeholder 2"/>
          <p:cNvSpPr>
            <a:spLocks noGrp="1"/>
          </p:cNvSpPr>
          <p:nvPr>
            <p:ph idx="1" hasCustomPrompt="1"/>
          </p:nvPr>
        </p:nvSpPr>
        <p:spPr>
          <a:xfrm>
            <a:off x="732118" y="1464234"/>
            <a:ext cx="7993529" cy="5393766"/>
          </a:xfrm>
          <a:prstGeom prst="rect">
            <a:avLst/>
          </a:prstGeom>
        </p:spPr>
        <p:txBody>
          <a:bodyPr vert="horz" lIns="91440" tIns="45720" rIns="91440" bIns="45720" rtlCol="0">
            <a:normAutofit/>
          </a:bodyPr>
          <a:lstStyle>
            <a:lvl1pPr marL="0" indent="0" algn="l">
              <a:buFontTx/>
              <a:buNone/>
              <a:tabLst/>
              <a:defRPr sz="5400">
                <a:solidFill>
                  <a:schemeClr val="bg1"/>
                </a:solidFill>
                <a:latin typeface="Helvetica"/>
                <a:cs typeface="Helvetica"/>
              </a:defRPr>
            </a:lvl1pPr>
          </a:lstStyle>
          <a:p>
            <a:pPr lvl="0"/>
            <a:r>
              <a:rPr lang="en-US" dirty="0" smtClean="0"/>
              <a:t>This is basic flush left text</a:t>
            </a:r>
          </a:p>
        </p:txBody>
      </p:sp>
    </p:spTree>
    <p:extLst>
      <p:ext uri="{BB962C8B-B14F-4D97-AF65-F5344CB8AC3E}">
        <p14:creationId xmlns:p14="http://schemas.microsoft.com/office/powerpoint/2010/main" xmlns="" val="2621501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asic - centered">
    <p:spTree>
      <p:nvGrpSpPr>
        <p:cNvPr id="1" name=""/>
        <p:cNvGrpSpPr/>
        <p:nvPr/>
      </p:nvGrpSpPr>
      <p:grpSpPr>
        <a:xfrm>
          <a:off x="0" y="0"/>
          <a:ext cx="0" cy="0"/>
          <a:chOff x="0" y="0"/>
          <a:chExt cx="0" cy="0"/>
        </a:xfrm>
      </p:grpSpPr>
      <p:sp>
        <p:nvSpPr>
          <p:cNvPr id="7" name="Text Placeholder 2"/>
          <p:cNvSpPr>
            <a:spLocks noGrp="1"/>
          </p:cNvSpPr>
          <p:nvPr>
            <p:ph idx="1" hasCustomPrompt="1"/>
          </p:nvPr>
        </p:nvSpPr>
        <p:spPr>
          <a:xfrm>
            <a:off x="0" y="1688353"/>
            <a:ext cx="9144000" cy="5169648"/>
          </a:xfrm>
          <a:prstGeom prst="rect">
            <a:avLst/>
          </a:prstGeom>
        </p:spPr>
        <p:txBody>
          <a:bodyPr vert="horz" lIns="91440" tIns="45720" rIns="91440" bIns="45720" rtlCol="0">
            <a:normAutofit/>
          </a:bodyPr>
          <a:lstStyle>
            <a:lvl1pPr marL="0" indent="0" algn="ctr">
              <a:buFontTx/>
              <a:buNone/>
              <a:defRPr sz="5400" baseline="0">
                <a:solidFill>
                  <a:schemeClr val="bg1"/>
                </a:solidFill>
                <a:latin typeface="Helvetica"/>
                <a:cs typeface="Helvetica"/>
              </a:defRPr>
            </a:lvl1pPr>
          </a:lstStyle>
          <a:p>
            <a:pPr lvl="0"/>
            <a:r>
              <a:rPr lang="en-US" dirty="0" smtClean="0"/>
              <a:t>This basic centered text</a:t>
            </a:r>
          </a:p>
        </p:txBody>
      </p:sp>
    </p:spTree>
    <p:extLst>
      <p:ext uri="{BB962C8B-B14F-4D97-AF65-F5344CB8AC3E}">
        <p14:creationId xmlns:p14="http://schemas.microsoft.com/office/powerpoint/2010/main" xmlns="" val="939923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range - big #">
    <p:spTree>
      <p:nvGrpSpPr>
        <p:cNvPr id="1" name=""/>
        <p:cNvGrpSpPr/>
        <p:nvPr/>
      </p:nvGrpSpPr>
      <p:grpSpPr>
        <a:xfrm>
          <a:off x="0" y="0"/>
          <a:ext cx="0" cy="0"/>
          <a:chOff x="0" y="0"/>
          <a:chExt cx="0" cy="0"/>
        </a:xfrm>
      </p:grpSpPr>
      <p:sp>
        <p:nvSpPr>
          <p:cNvPr id="13" name="Text Placeholder 2"/>
          <p:cNvSpPr>
            <a:spLocks noGrp="1"/>
          </p:cNvSpPr>
          <p:nvPr>
            <p:ph idx="1" hasCustomPrompt="1"/>
          </p:nvPr>
        </p:nvSpPr>
        <p:spPr>
          <a:xfrm>
            <a:off x="0" y="1113118"/>
            <a:ext cx="9143999" cy="2696881"/>
          </a:xfrm>
          <a:prstGeom prst="rect">
            <a:avLst/>
          </a:prstGeom>
        </p:spPr>
        <p:txBody>
          <a:bodyPr vert="horz" lIns="91440" tIns="45720" rIns="91440" bIns="45720" rtlCol="0" anchor="b" anchorCtr="0">
            <a:noAutofit/>
          </a:bodyPr>
          <a:lstStyle>
            <a:lvl1pPr marL="0" indent="0" algn="ctr">
              <a:buFontTx/>
              <a:buNone/>
              <a:defRPr sz="17000">
                <a:solidFill>
                  <a:schemeClr val="bg1"/>
                </a:solidFill>
                <a:latin typeface="Helvetica"/>
                <a:cs typeface="Helvetica"/>
              </a:defRPr>
            </a:lvl1pPr>
          </a:lstStyle>
          <a:p>
            <a:pPr lvl="0"/>
            <a:r>
              <a:rPr lang="en-US" dirty="0" smtClean="0"/>
              <a:t>00%</a:t>
            </a:r>
          </a:p>
        </p:txBody>
      </p:sp>
      <p:sp>
        <p:nvSpPr>
          <p:cNvPr id="22" name="Title 1"/>
          <p:cNvSpPr>
            <a:spLocks noGrp="1"/>
          </p:cNvSpPr>
          <p:nvPr>
            <p:ph type="ctrTitle" hasCustomPrompt="1"/>
          </p:nvPr>
        </p:nvSpPr>
        <p:spPr>
          <a:xfrm>
            <a:off x="1" y="3810000"/>
            <a:ext cx="9143998" cy="1981200"/>
          </a:xfrm>
          <a:prstGeom prst="rect">
            <a:avLst/>
          </a:prstGeom>
        </p:spPr>
        <p:txBody>
          <a:bodyPr anchor="t" anchorCtr="0">
            <a:normAutofit/>
          </a:bodyPr>
          <a:lstStyle>
            <a:lvl1pPr>
              <a:defRPr sz="3600" baseline="0">
                <a:solidFill>
                  <a:schemeClr val="bg1"/>
                </a:solidFill>
                <a:latin typeface="Helvetica"/>
                <a:cs typeface="Helvetica"/>
              </a:defRPr>
            </a:lvl1pPr>
          </a:lstStyle>
          <a:p>
            <a:r>
              <a:rPr lang="en-US" dirty="0" smtClean="0"/>
              <a:t>Your text here</a:t>
            </a:r>
            <a:endParaRPr lang="en-US" dirty="0"/>
          </a:p>
        </p:txBody>
      </p:sp>
      <p:sp>
        <p:nvSpPr>
          <p:cNvPr id="24" name="Text Placeholder 2"/>
          <p:cNvSpPr>
            <a:spLocks noGrp="1"/>
          </p:cNvSpPr>
          <p:nvPr>
            <p:ph type="body" idx="10" hasCustomPrompt="1"/>
          </p:nvPr>
        </p:nvSpPr>
        <p:spPr>
          <a:xfrm>
            <a:off x="2" y="6019800"/>
            <a:ext cx="9143998" cy="639762"/>
          </a:xfrm>
          <a:prstGeom prst="rect">
            <a:avLst/>
          </a:prstGeom>
        </p:spPr>
        <p:txBody>
          <a:bodyPr anchor="b">
            <a:normAutofit/>
          </a:bodyPr>
          <a:lstStyle>
            <a:lvl1pPr marL="0" indent="0" algn="ctr">
              <a:buNone/>
              <a:defRPr sz="1800" b="0" baseline="0">
                <a:solidFill>
                  <a:schemeClr val="bg1"/>
                </a:solidFill>
                <a:latin typeface="Helvetica"/>
                <a:cs typeface="Helvetic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Tree>
    <p:extLst>
      <p:ext uri="{BB962C8B-B14F-4D97-AF65-F5344CB8AC3E}">
        <p14:creationId xmlns:p14="http://schemas.microsoft.com/office/powerpoint/2010/main" xmlns="" val="1865262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rg bdr w source">
    <p:spTree>
      <p:nvGrpSpPr>
        <p:cNvPr id="1" name=""/>
        <p:cNvGrpSpPr/>
        <p:nvPr/>
      </p:nvGrpSpPr>
      <p:grpSpPr>
        <a:xfrm>
          <a:off x="0" y="0"/>
          <a:ext cx="0" cy="0"/>
          <a:chOff x="0" y="0"/>
          <a:chExt cx="0" cy="0"/>
        </a:xfrm>
      </p:grpSpPr>
      <p:sp>
        <p:nvSpPr>
          <p:cNvPr id="7" name="Rectangle 6"/>
          <p:cNvSpPr/>
          <p:nvPr userDrawn="1"/>
        </p:nvSpPr>
        <p:spPr>
          <a:xfrm>
            <a:off x="702235" y="612588"/>
            <a:ext cx="7724589" cy="5662706"/>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2"/>
          <p:cNvSpPr>
            <a:spLocks noGrp="1"/>
          </p:cNvSpPr>
          <p:nvPr>
            <p:ph idx="1" hasCustomPrompt="1"/>
          </p:nvPr>
        </p:nvSpPr>
        <p:spPr>
          <a:xfrm>
            <a:off x="1419413" y="1389529"/>
            <a:ext cx="6290234" cy="3391647"/>
          </a:xfrm>
          <a:prstGeom prst="rect">
            <a:avLst/>
          </a:prstGeom>
        </p:spPr>
        <p:txBody>
          <a:bodyPr vert="horz" lIns="91440" tIns="45720" rIns="91440" bIns="45720" rtlCol="0">
            <a:normAutofit/>
          </a:bodyPr>
          <a:lstStyle>
            <a:lvl1pPr marL="0" indent="0">
              <a:buFontTx/>
              <a:buNone/>
              <a:defRPr sz="3600" baseline="0">
                <a:solidFill>
                  <a:srgbClr val="EDA121"/>
                </a:solidFill>
                <a:latin typeface="Helvetica"/>
                <a:cs typeface="Helvetica"/>
              </a:defRPr>
            </a:lvl1pPr>
          </a:lstStyle>
          <a:p>
            <a:pPr lvl="0"/>
            <a:r>
              <a:rPr lang="en-US" dirty="0" smtClean="0"/>
              <a:t>This style is for flush left text w/ border</a:t>
            </a:r>
          </a:p>
        </p:txBody>
      </p:sp>
      <p:sp>
        <p:nvSpPr>
          <p:cNvPr id="9" name="Text Placeholder 2"/>
          <p:cNvSpPr>
            <a:spLocks noGrp="1"/>
          </p:cNvSpPr>
          <p:nvPr>
            <p:ph idx="10" hasCustomPrompt="1"/>
          </p:nvPr>
        </p:nvSpPr>
        <p:spPr>
          <a:xfrm>
            <a:off x="1419413" y="4632981"/>
            <a:ext cx="6290234" cy="1059608"/>
          </a:xfrm>
          <a:prstGeom prst="rect">
            <a:avLst/>
          </a:prstGeom>
        </p:spPr>
        <p:txBody>
          <a:bodyPr vert="horz" lIns="91440" tIns="45720" rIns="91440" bIns="45720" rtlCol="0">
            <a:normAutofit/>
          </a:bodyPr>
          <a:lstStyle>
            <a:lvl1pPr marL="0" indent="0" algn="r">
              <a:lnSpc>
                <a:spcPts val="1720"/>
              </a:lnSpc>
              <a:buFontTx/>
              <a:buNone/>
              <a:defRPr sz="1600" baseline="0">
                <a:solidFill>
                  <a:schemeClr val="tx1">
                    <a:lumMod val="50000"/>
                    <a:lumOff val="50000"/>
                  </a:schemeClr>
                </a:solidFill>
                <a:latin typeface="Helvetica"/>
                <a:cs typeface="Helvetica"/>
              </a:defRPr>
            </a:lvl1pPr>
          </a:lstStyle>
          <a:p>
            <a:pPr lvl="0"/>
            <a:r>
              <a:rPr lang="en-US" dirty="0" smtClean="0"/>
              <a:t>Smaller text here</a:t>
            </a:r>
          </a:p>
        </p:txBody>
      </p:sp>
    </p:spTree>
    <p:extLst>
      <p:ext uri="{BB962C8B-B14F-4D97-AF65-F5344CB8AC3E}">
        <p14:creationId xmlns:p14="http://schemas.microsoft.com/office/powerpoint/2010/main" xmlns="" val="32393195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ext Placeholder 2"/>
          <p:cNvSpPr>
            <a:spLocks noGrp="1"/>
          </p:cNvSpPr>
          <p:nvPr>
            <p:ph idx="1"/>
          </p:nvPr>
        </p:nvSpPr>
        <p:spPr>
          <a:xfrm>
            <a:off x="990600" y="1376086"/>
            <a:ext cx="7122459" cy="4525963"/>
          </a:xfrm>
          <a:prstGeom prst="rect">
            <a:avLst/>
          </a:prstGeom>
        </p:spPr>
        <p:txBody>
          <a:bodyPr rtlCol="0">
            <a:normAutofit/>
          </a:bodyPr>
          <a:lstStyle>
            <a:lvl1pPr>
              <a:defRPr>
                <a:solidFill>
                  <a:srgbClr val="EDA121"/>
                </a:solidFill>
              </a:defRPr>
            </a:lvl1pPr>
          </a:lstStyle>
          <a:p>
            <a:pPr lvl="0"/>
            <a:r>
              <a:rPr lang="en-US" dirty="0" smtClean="0"/>
              <a:t>This style is for basic text</a:t>
            </a:r>
          </a:p>
        </p:txBody>
      </p:sp>
    </p:spTree>
    <p:extLst>
      <p:ext uri="{BB962C8B-B14F-4D97-AF65-F5344CB8AC3E}">
        <p14:creationId xmlns:p14="http://schemas.microsoft.com/office/powerpoint/2010/main" xmlns="" val="2968943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left w source">
    <p:spTree>
      <p:nvGrpSpPr>
        <p:cNvPr id="1" name=""/>
        <p:cNvGrpSpPr/>
        <p:nvPr/>
      </p:nvGrpSpPr>
      <p:grpSpPr>
        <a:xfrm>
          <a:off x="0" y="0"/>
          <a:ext cx="0" cy="0"/>
          <a:chOff x="0" y="0"/>
          <a:chExt cx="0" cy="0"/>
        </a:xfrm>
      </p:grpSpPr>
      <p:sp>
        <p:nvSpPr>
          <p:cNvPr id="3" name="Text Placeholder 2"/>
          <p:cNvSpPr>
            <a:spLocks noGrp="1"/>
          </p:cNvSpPr>
          <p:nvPr>
            <p:ph idx="1"/>
          </p:nvPr>
        </p:nvSpPr>
        <p:spPr>
          <a:xfrm>
            <a:off x="1225175" y="1376087"/>
            <a:ext cx="6887884" cy="5481914"/>
          </a:xfrm>
          <a:prstGeom prst="rect">
            <a:avLst/>
          </a:prstGeom>
        </p:spPr>
        <p:txBody>
          <a:bodyPr vert="horz" lIns="91440" tIns="45720" rIns="91440" bIns="45720" rtlCol="0">
            <a:normAutofit/>
          </a:bodyPr>
          <a:lstStyle>
            <a:lvl1pPr>
              <a:defRPr sz="4400">
                <a:solidFill>
                  <a:srgbClr val="EDA121"/>
                </a:solidFill>
              </a:defRPr>
            </a:lvl1pPr>
          </a:lstStyle>
          <a:p>
            <a:pPr lvl="0"/>
            <a:r>
              <a:rPr lang="en-US" dirty="0" smtClean="0"/>
              <a:t>This style is for basic text</a:t>
            </a:r>
          </a:p>
        </p:txBody>
      </p:sp>
      <p:sp>
        <p:nvSpPr>
          <p:cNvPr id="4" name="Text Placeholder 2"/>
          <p:cNvSpPr>
            <a:spLocks noGrp="1"/>
          </p:cNvSpPr>
          <p:nvPr>
            <p:ph type="body" idx="10" hasCustomPrompt="1"/>
          </p:nvPr>
        </p:nvSpPr>
        <p:spPr>
          <a:xfrm>
            <a:off x="2" y="6019800"/>
            <a:ext cx="9143998" cy="639762"/>
          </a:xfrm>
        </p:spPr>
        <p:txBody>
          <a:bodyPr anchor="b">
            <a:normAutofit/>
          </a:bodyPr>
          <a:lstStyle>
            <a:lvl1pPr marL="0" indent="0" algn="ctr">
              <a:buNone/>
              <a:defRPr sz="1800" b="0" baseline="0">
                <a:solidFill>
                  <a:srgbClr val="E5932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Tree>
    <p:extLst>
      <p:ext uri="{BB962C8B-B14F-4D97-AF65-F5344CB8AC3E}">
        <p14:creationId xmlns:p14="http://schemas.microsoft.com/office/powerpoint/2010/main" xmlns="" val="523029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ider left w source">
    <p:spTree>
      <p:nvGrpSpPr>
        <p:cNvPr id="1" name=""/>
        <p:cNvGrpSpPr/>
        <p:nvPr/>
      </p:nvGrpSpPr>
      <p:grpSpPr>
        <a:xfrm>
          <a:off x="0" y="0"/>
          <a:ext cx="0" cy="0"/>
          <a:chOff x="0" y="0"/>
          <a:chExt cx="0" cy="0"/>
        </a:xfrm>
      </p:grpSpPr>
      <p:sp>
        <p:nvSpPr>
          <p:cNvPr id="8" name="Text Placeholder 2"/>
          <p:cNvSpPr>
            <a:spLocks noGrp="1"/>
          </p:cNvSpPr>
          <p:nvPr>
            <p:ph idx="1" hasCustomPrompt="1"/>
          </p:nvPr>
        </p:nvSpPr>
        <p:spPr>
          <a:xfrm>
            <a:off x="732118" y="1464234"/>
            <a:ext cx="7993529" cy="5393766"/>
          </a:xfrm>
          <a:prstGeom prst="rect">
            <a:avLst/>
          </a:prstGeom>
        </p:spPr>
        <p:txBody>
          <a:bodyPr vert="horz" lIns="91440" tIns="45720" rIns="91440" bIns="45720" rtlCol="0">
            <a:normAutofit/>
          </a:bodyPr>
          <a:lstStyle>
            <a:lvl1pPr marL="0" indent="0" algn="l">
              <a:buFontTx/>
              <a:buNone/>
              <a:tabLst/>
              <a:defRPr sz="5400" baseline="0">
                <a:solidFill>
                  <a:srgbClr val="EDA121"/>
                </a:solidFill>
                <a:latin typeface="Helvetica"/>
                <a:cs typeface="Helvetica"/>
              </a:defRPr>
            </a:lvl1pPr>
          </a:lstStyle>
          <a:p>
            <a:pPr lvl="0"/>
            <a:r>
              <a:rPr lang="en-US" dirty="0" smtClean="0"/>
              <a:t>This is wider text box</a:t>
            </a:r>
          </a:p>
        </p:txBody>
      </p:sp>
      <p:sp>
        <p:nvSpPr>
          <p:cNvPr id="9" name="Text Placeholder 2"/>
          <p:cNvSpPr>
            <a:spLocks noGrp="1"/>
          </p:cNvSpPr>
          <p:nvPr>
            <p:ph type="body" idx="10" hasCustomPrompt="1"/>
          </p:nvPr>
        </p:nvSpPr>
        <p:spPr>
          <a:xfrm>
            <a:off x="2" y="6019800"/>
            <a:ext cx="9143998" cy="639762"/>
          </a:xfrm>
        </p:spPr>
        <p:txBody>
          <a:bodyPr anchor="b">
            <a:normAutofit/>
          </a:bodyPr>
          <a:lstStyle>
            <a:lvl1pPr marL="0" indent="0" algn="ctr">
              <a:buNone/>
              <a:defRPr sz="1800" b="0" baseline="0">
                <a:solidFill>
                  <a:srgbClr val="E5932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Tree>
    <p:extLst>
      <p:ext uri="{BB962C8B-B14F-4D97-AF65-F5344CB8AC3E}">
        <p14:creationId xmlns:p14="http://schemas.microsoft.com/office/powerpoint/2010/main" xmlns="" val="4084425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ider left 2 w source">
    <p:spTree>
      <p:nvGrpSpPr>
        <p:cNvPr id="1" name=""/>
        <p:cNvGrpSpPr/>
        <p:nvPr/>
      </p:nvGrpSpPr>
      <p:grpSpPr>
        <a:xfrm>
          <a:off x="0" y="0"/>
          <a:ext cx="0" cy="0"/>
          <a:chOff x="0" y="0"/>
          <a:chExt cx="0" cy="0"/>
        </a:xfrm>
      </p:grpSpPr>
      <p:sp>
        <p:nvSpPr>
          <p:cNvPr id="3" name="Text Placeholder 2"/>
          <p:cNvSpPr>
            <a:spLocks noGrp="1"/>
          </p:cNvSpPr>
          <p:nvPr>
            <p:ph idx="1" hasCustomPrompt="1"/>
          </p:nvPr>
        </p:nvSpPr>
        <p:spPr>
          <a:xfrm>
            <a:off x="732118" y="1464234"/>
            <a:ext cx="7993529" cy="5393766"/>
          </a:xfrm>
          <a:prstGeom prst="rect">
            <a:avLst/>
          </a:prstGeom>
        </p:spPr>
        <p:txBody>
          <a:bodyPr vert="horz" lIns="91440" tIns="45720" rIns="91440" bIns="45720" rtlCol="0">
            <a:normAutofit/>
          </a:bodyPr>
          <a:lstStyle>
            <a:lvl1pPr marL="0" indent="0" algn="l">
              <a:buFontTx/>
              <a:buNone/>
              <a:tabLst/>
              <a:defRPr sz="4400" baseline="0">
                <a:solidFill>
                  <a:srgbClr val="EDA121"/>
                </a:solidFill>
                <a:latin typeface="Helvetica"/>
                <a:cs typeface="Helvetica"/>
              </a:defRPr>
            </a:lvl1pPr>
          </a:lstStyle>
          <a:p>
            <a:pPr lvl="0"/>
            <a:r>
              <a:rPr lang="en-US" dirty="0" smtClean="0"/>
              <a:t>This is wider 2 text box</a:t>
            </a:r>
          </a:p>
        </p:txBody>
      </p:sp>
      <p:sp>
        <p:nvSpPr>
          <p:cNvPr id="4" name="Text Placeholder 2"/>
          <p:cNvSpPr>
            <a:spLocks noGrp="1"/>
          </p:cNvSpPr>
          <p:nvPr>
            <p:ph type="body" idx="10" hasCustomPrompt="1"/>
          </p:nvPr>
        </p:nvSpPr>
        <p:spPr>
          <a:xfrm>
            <a:off x="2" y="6019800"/>
            <a:ext cx="9143998" cy="639762"/>
          </a:xfrm>
        </p:spPr>
        <p:txBody>
          <a:bodyPr anchor="b">
            <a:normAutofit/>
          </a:bodyPr>
          <a:lstStyle>
            <a:lvl1pPr marL="0" indent="0" algn="ctr">
              <a:buNone/>
              <a:defRPr sz="1800" b="0" baseline="0">
                <a:solidFill>
                  <a:srgbClr val="E5932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Tree>
    <p:extLst>
      <p:ext uri="{BB962C8B-B14F-4D97-AF65-F5344CB8AC3E}">
        <p14:creationId xmlns:p14="http://schemas.microsoft.com/office/powerpoint/2010/main" xmlns="" val="518892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457200" y="242046"/>
            <a:ext cx="8229600" cy="2130889"/>
          </a:xfrm>
          <a:prstGeom prst="rect">
            <a:avLst/>
          </a:prstGeom>
        </p:spPr>
        <p:txBody>
          <a:bodyPr>
            <a:noAutofit/>
          </a:bodyPr>
          <a:lstStyle>
            <a:lvl1pPr algn="ctr">
              <a:defRPr sz="15000">
                <a:solidFill>
                  <a:srgbClr val="EDA121"/>
                </a:solidFill>
                <a:latin typeface="Helvetica"/>
                <a:cs typeface="Helvetica"/>
              </a:defRPr>
            </a:lvl1pPr>
          </a:lstStyle>
          <a:p>
            <a:r>
              <a:rPr lang="en-US" dirty="0" smtClean="0"/>
              <a:t>00%</a:t>
            </a:r>
            <a:endParaRPr lang="en-US" dirty="0"/>
          </a:p>
        </p:txBody>
      </p:sp>
      <p:sp>
        <p:nvSpPr>
          <p:cNvPr id="4" name="Text Placeholder 2"/>
          <p:cNvSpPr>
            <a:spLocks noGrp="1"/>
          </p:cNvSpPr>
          <p:nvPr>
            <p:ph type="body" idx="1" hasCustomPrompt="1"/>
          </p:nvPr>
        </p:nvSpPr>
        <p:spPr>
          <a:xfrm>
            <a:off x="2" y="4800600"/>
            <a:ext cx="9143998" cy="1363476"/>
          </a:xfrm>
        </p:spPr>
        <p:txBody>
          <a:bodyPr anchor="t" anchorCtr="0">
            <a:noAutofit/>
          </a:bodyPr>
          <a:lstStyle>
            <a:lvl1pPr marL="0" indent="0" algn="ctr">
              <a:buNone/>
              <a:defRPr sz="3600" b="0" baseline="0">
                <a:solidFill>
                  <a:schemeClr val="bg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text here</a:t>
            </a:r>
          </a:p>
        </p:txBody>
      </p:sp>
      <p:sp>
        <p:nvSpPr>
          <p:cNvPr id="5" name="Text Placeholder 2"/>
          <p:cNvSpPr>
            <a:spLocks noGrp="1"/>
          </p:cNvSpPr>
          <p:nvPr>
            <p:ph type="body" idx="10" hasCustomPrompt="1"/>
          </p:nvPr>
        </p:nvSpPr>
        <p:spPr>
          <a:xfrm>
            <a:off x="2" y="6019800"/>
            <a:ext cx="9143998" cy="639762"/>
          </a:xfrm>
        </p:spPr>
        <p:txBody>
          <a:bodyPr anchor="b">
            <a:normAutofit/>
          </a:bodyPr>
          <a:lstStyle>
            <a:lvl1pPr marL="0" indent="0" algn="ctr">
              <a:buNone/>
              <a:defRPr sz="1800" b="0" baseline="0">
                <a:solidFill>
                  <a:schemeClr val="bg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Tree>
    <p:extLst>
      <p:ext uri="{BB962C8B-B14F-4D97-AF65-F5344CB8AC3E}">
        <p14:creationId xmlns:p14="http://schemas.microsoft.com/office/powerpoint/2010/main" xmlns="" val="291850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Text Placeholder 2"/>
          <p:cNvSpPr>
            <a:spLocks noGrp="1"/>
          </p:cNvSpPr>
          <p:nvPr>
            <p:ph idx="1"/>
          </p:nvPr>
        </p:nvSpPr>
        <p:spPr>
          <a:xfrm>
            <a:off x="990600" y="1376086"/>
            <a:ext cx="7122459" cy="4525963"/>
          </a:xfrm>
          <a:prstGeom prst="rect">
            <a:avLst/>
          </a:prstGeom>
        </p:spPr>
        <p:txBody>
          <a:bodyPr vert="horz" lIns="91440" tIns="45720" rIns="91440" bIns="45720" rtlCol="0">
            <a:normAutofit/>
          </a:bodyPr>
          <a:lstStyle>
            <a:lvl1pPr>
              <a:defRPr>
                <a:solidFill>
                  <a:srgbClr val="EDA121"/>
                </a:solidFill>
              </a:defRPr>
            </a:lvl1pPr>
          </a:lstStyle>
          <a:p>
            <a:pPr lvl="0"/>
            <a:r>
              <a:rPr lang="en-US" dirty="0" smtClean="0"/>
              <a:t>This style is for basic text</a:t>
            </a:r>
          </a:p>
        </p:txBody>
      </p:sp>
    </p:spTree>
    <p:extLst>
      <p:ext uri="{BB962C8B-B14F-4D97-AF65-F5344CB8AC3E}">
        <p14:creationId xmlns:p14="http://schemas.microsoft.com/office/powerpoint/2010/main" xmlns="" val="3341351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ext Placeholder 2"/>
          <p:cNvSpPr>
            <a:spLocks noGrp="1"/>
          </p:cNvSpPr>
          <p:nvPr>
            <p:ph idx="1"/>
          </p:nvPr>
        </p:nvSpPr>
        <p:spPr>
          <a:xfrm>
            <a:off x="990600" y="1376086"/>
            <a:ext cx="7122459" cy="4525963"/>
          </a:xfrm>
          <a:prstGeom prst="rect">
            <a:avLst/>
          </a:prstGeom>
        </p:spPr>
        <p:txBody>
          <a:bodyPr rtlCol="0">
            <a:normAutofit/>
          </a:bodyPr>
          <a:lstStyle>
            <a:lvl1pPr>
              <a:defRPr>
                <a:solidFill>
                  <a:srgbClr val="EDA121"/>
                </a:solidFill>
              </a:defRPr>
            </a:lvl1pPr>
          </a:lstStyle>
          <a:p>
            <a:pPr lvl="0"/>
            <a:r>
              <a:rPr lang="en-US" dirty="0" smtClean="0"/>
              <a:t>This style is for basic text</a:t>
            </a:r>
          </a:p>
        </p:txBody>
      </p:sp>
    </p:spTree>
    <p:extLst>
      <p:ext uri="{BB962C8B-B14F-4D97-AF65-F5344CB8AC3E}">
        <p14:creationId xmlns:p14="http://schemas.microsoft.com/office/powerpoint/2010/main" xmlns="" val="1668973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asic - left">
    <p:spTree>
      <p:nvGrpSpPr>
        <p:cNvPr id="1" name=""/>
        <p:cNvGrpSpPr/>
        <p:nvPr/>
      </p:nvGrpSpPr>
      <p:grpSpPr>
        <a:xfrm>
          <a:off x="0" y="0"/>
          <a:ext cx="0" cy="0"/>
          <a:chOff x="0" y="0"/>
          <a:chExt cx="0" cy="0"/>
        </a:xfrm>
      </p:grpSpPr>
      <p:sp>
        <p:nvSpPr>
          <p:cNvPr id="9" name="Text Placeholder 2"/>
          <p:cNvSpPr>
            <a:spLocks noGrp="1"/>
          </p:cNvSpPr>
          <p:nvPr>
            <p:ph idx="1" hasCustomPrompt="1"/>
          </p:nvPr>
        </p:nvSpPr>
        <p:spPr>
          <a:xfrm>
            <a:off x="1063625" y="1688353"/>
            <a:ext cx="7213784" cy="5169648"/>
          </a:xfrm>
          <a:prstGeom prst="rect">
            <a:avLst/>
          </a:prstGeom>
        </p:spPr>
        <p:txBody>
          <a:bodyPr vert="horz" lIns="91440" tIns="45720" rIns="91440" bIns="45720" rtlCol="0">
            <a:normAutofit/>
          </a:bodyPr>
          <a:lstStyle>
            <a:lvl1pPr marL="0" indent="0" algn="l">
              <a:buFontTx/>
              <a:buNone/>
              <a:tabLst/>
              <a:defRPr sz="5400">
                <a:solidFill>
                  <a:schemeClr val="bg1"/>
                </a:solidFill>
                <a:latin typeface="Helvetica"/>
                <a:cs typeface="Helvetica"/>
              </a:defRPr>
            </a:lvl1pPr>
          </a:lstStyle>
          <a:p>
            <a:pPr lvl="0"/>
            <a:r>
              <a:rPr lang="en-US" dirty="0" smtClean="0"/>
              <a:t>This is basic flush left text</a:t>
            </a:r>
          </a:p>
        </p:txBody>
      </p:sp>
    </p:spTree>
    <p:extLst>
      <p:ext uri="{BB962C8B-B14F-4D97-AF65-F5344CB8AC3E}">
        <p14:creationId xmlns:p14="http://schemas.microsoft.com/office/powerpoint/2010/main" xmlns="" val="2196616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asic left - credit">
    <p:spTree>
      <p:nvGrpSpPr>
        <p:cNvPr id="1" name=""/>
        <p:cNvGrpSpPr/>
        <p:nvPr/>
      </p:nvGrpSpPr>
      <p:grpSpPr>
        <a:xfrm>
          <a:off x="0" y="0"/>
          <a:ext cx="0" cy="0"/>
          <a:chOff x="0" y="0"/>
          <a:chExt cx="0" cy="0"/>
        </a:xfrm>
      </p:grpSpPr>
      <p:sp>
        <p:nvSpPr>
          <p:cNvPr id="12" name="Text Placeholder 2"/>
          <p:cNvSpPr>
            <a:spLocks noGrp="1"/>
          </p:cNvSpPr>
          <p:nvPr>
            <p:ph type="body" idx="10" hasCustomPrompt="1"/>
          </p:nvPr>
        </p:nvSpPr>
        <p:spPr>
          <a:xfrm>
            <a:off x="2" y="6019800"/>
            <a:ext cx="9143998" cy="639762"/>
          </a:xfrm>
          <a:prstGeom prst="rect">
            <a:avLst/>
          </a:prstGeom>
        </p:spPr>
        <p:txBody>
          <a:bodyPr anchor="b">
            <a:normAutofit/>
          </a:bodyPr>
          <a:lstStyle>
            <a:lvl1pPr marL="0" indent="0" algn="ctr">
              <a:buNone/>
              <a:defRPr sz="1800" b="0" baseline="0">
                <a:solidFill>
                  <a:schemeClr val="bg1"/>
                </a:solidFill>
                <a:latin typeface="Helvetica"/>
                <a:cs typeface="Helvetic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
        <p:nvSpPr>
          <p:cNvPr id="13" name="Text Placeholder 2"/>
          <p:cNvSpPr>
            <a:spLocks noGrp="1"/>
          </p:cNvSpPr>
          <p:nvPr>
            <p:ph idx="1" hasCustomPrompt="1"/>
          </p:nvPr>
        </p:nvSpPr>
        <p:spPr>
          <a:xfrm>
            <a:off x="1063625" y="1688353"/>
            <a:ext cx="7213784" cy="5169648"/>
          </a:xfrm>
          <a:prstGeom prst="rect">
            <a:avLst/>
          </a:prstGeom>
        </p:spPr>
        <p:txBody>
          <a:bodyPr vert="horz" lIns="91440" tIns="45720" rIns="91440" bIns="45720" rtlCol="0">
            <a:normAutofit/>
          </a:bodyPr>
          <a:lstStyle>
            <a:lvl1pPr marL="0" indent="0" algn="l">
              <a:buFontTx/>
              <a:buNone/>
              <a:tabLst/>
              <a:defRPr sz="5400">
                <a:solidFill>
                  <a:schemeClr val="bg1"/>
                </a:solidFill>
                <a:latin typeface="Helvetica"/>
                <a:cs typeface="Helvetica"/>
              </a:defRPr>
            </a:lvl1pPr>
          </a:lstStyle>
          <a:p>
            <a:pPr lvl="0"/>
            <a:r>
              <a:rPr lang="en-US" dirty="0" smtClean="0"/>
              <a:t>This is basic flush left text</a:t>
            </a:r>
          </a:p>
        </p:txBody>
      </p:sp>
    </p:spTree>
    <p:extLst>
      <p:ext uri="{BB962C8B-B14F-4D97-AF65-F5344CB8AC3E}">
        <p14:creationId xmlns:p14="http://schemas.microsoft.com/office/powerpoint/2010/main" xmlns="" val="78315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90600" y="1376086"/>
            <a:ext cx="7122459" cy="4525963"/>
          </a:xfrm>
          <a:prstGeom prst="rect">
            <a:avLst/>
          </a:prstGeom>
        </p:spPr>
        <p:txBody>
          <a:bodyPr vert="horz" lIns="91440" tIns="45720" rIns="91440" bIns="45720" rtlCol="0">
            <a:normAutofit/>
          </a:bodyPr>
          <a:lstStyle/>
          <a:p>
            <a:pPr lvl="0"/>
            <a:r>
              <a:rPr lang="en-US" dirty="0" smtClean="0"/>
              <a:t>Click for basic text</a:t>
            </a:r>
          </a:p>
        </p:txBody>
      </p:sp>
    </p:spTree>
    <p:extLst>
      <p:ext uri="{BB962C8B-B14F-4D97-AF65-F5344CB8AC3E}">
        <p14:creationId xmlns:p14="http://schemas.microsoft.com/office/powerpoint/2010/main" xmlns="" val="3953302950"/>
      </p:ext>
    </p:extLst>
  </p:cSld>
  <p:clrMap bg1="lt1" tx1="dk1" bg2="lt2" tx2="dk2" accent1="accent1" accent2="accent2" accent3="accent3" accent4="accent4" accent5="accent5" accent6="accent6" hlink="hlink" folHlink="folHlink"/>
  <p:sldLayoutIdLst>
    <p:sldLayoutId id="2147483650" r:id="rId1"/>
    <p:sldLayoutId id="2147483676" r:id="rId2"/>
    <p:sldLayoutId id="2147483678" r:id="rId3"/>
    <p:sldLayoutId id="2147483679" r:id="rId4"/>
    <p:sldLayoutId id="2147483675" r:id="rId5"/>
    <p:sldLayoutId id="2147483680" r:id="rId6"/>
    <p:sldLayoutId id="214748368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indent="0" algn="l" defTabSz="457200" rtl="0" eaLnBrk="1" latinLnBrk="0" hangingPunct="1">
        <a:spcBef>
          <a:spcPct val="20000"/>
        </a:spcBef>
        <a:buFontTx/>
        <a:buNone/>
        <a:defRPr sz="3200" kern="1200" baseline="0">
          <a:solidFill>
            <a:srgbClr val="EDA121"/>
          </a:solidFill>
          <a:latin typeface="Helvetica"/>
          <a:ea typeface="+mn-ea"/>
          <a:cs typeface="Helvetica"/>
        </a:defRPr>
      </a:lvl1pPr>
      <a:lvl2pPr marL="742950" indent="-285750" algn="l" defTabSz="457200" rtl="0" eaLnBrk="1" latinLnBrk="0" hangingPunct="1">
        <a:spcBef>
          <a:spcPct val="20000"/>
        </a:spcBef>
        <a:buFont typeface="Arial"/>
        <a:buChar char="–"/>
        <a:defRPr sz="2800" kern="1200">
          <a:solidFill>
            <a:srgbClr val="E5932F"/>
          </a:solidFill>
          <a:latin typeface="Helvetica"/>
          <a:ea typeface="+mn-ea"/>
          <a:cs typeface="Helvetica"/>
        </a:defRPr>
      </a:lvl2pPr>
      <a:lvl3pPr marL="1143000" indent="-228600" algn="l" defTabSz="457200" rtl="0" eaLnBrk="1" latinLnBrk="0" hangingPunct="1">
        <a:spcBef>
          <a:spcPct val="20000"/>
        </a:spcBef>
        <a:buFont typeface="Arial"/>
        <a:buChar char="•"/>
        <a:defRPr sz="2400" kern="1200">
          <a:solidFill>
            <a:srgbClr val="E5932F"/>
          </a:solidFill>
          <a:latin typeface="Helvetica"/>
          <a:ea typeface="+mn-ea"/>
          <a:cs typeface="Helvetica"/>
        </a:defRPr>
      </a:lvl3pPr>
      <a:lvl4pPr marL="1371600" indent="0" algn="l" defTabSz="457200" rtl="0" eaLnBrk="1" latinLnBrk="0" hangingPunct="1">
        <a:spcBef>
          <a:spcPct val="20000"/>
        </a:spcBef>
        <a:buFont typeface="Arial"/>
        <a:buNone/>
        <a:defRPr sz="2000" kern="1200">
          <a:solidFill>
            <a:srgbClr val="E5932F"/>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rgbClr val="E5932F"/>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5932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30094161"/>
      </p:ext>
    </p:extLst>
  </p:cSld>
  <p:clrMap bg1="lt1" tx1="dk1" bg2="lt2" tx2="dk2" accent1="accent1" accent2="accent2" accent3="accent3" accent4="accent4" accent5="accent5" accent6="accent6" hlink="hlink" folHlink="folHlink"/>
  <p:sldLayoutIdLst>
    <p:sldLayoutId id="2147483658" r:id="rId1"/>
    <p:sldLayoutId id="2147483662" r:id="rId2"/>
    <p:sldLayoutId id="2147483677" r:id="rId3"/>
    <p:sldLayoutId id="2147483659" r:id="rId4"/>
    <p:sldLayoutId id="2147483656" r:id="rId5"/>
    <p:sldLayoutId id="2147483660" r:id="rId6"/>
    <p:sldLayoutId id="2147483682"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ecoliteracy.org/downloads/making-case"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01499" y="3501433"/>
            <a:ext cx="7067961" cy="523220"/>
          </a:xfrm>
          <a:prstGeom prst="rect">
            <a:avLst/>
          </a:prstGeom>
          <a:noFill/>
        </p:spPr>
        <p:txBody>
          <a:bodyPr wrap="none" rtlCol="0">
            <a:spAutoFit/>
          </a:bodyPr>
          <a:lstStyle/>
          <a:p>
            <a:r>
              <a:rPr lang="en-US" sz="2800" spc="300" dirty="0">
                <a:solidFill>
                  <a:srgbClr val="FFFFFF"/>
                </a:solidFill>
              </a:rPr>
              <a:t>b</a:t>
            </a:r>
            <a:r>
              <a:rPr lang="en-US" sz="2800" spc="300" dirty="0" smtClean="0">
                <a:solidFill>
                  <a:srgbClr val="FFFFFF"/>
                </a:solidFill>
              </a:rPr>
              <a:t>arrels of oil to make one automobile</a:t>
            </a:r>
            <a:endParaRPr lang="en-US" sz="2800" spc="300" dirty="0">
              <a:solidFill>
                <a:srgbClr val="FFFFFF"/>
              </a:solidFill>
            </a:endParaRPr>
          </a:p>
        </p:txBody>
      </p:sp>
      <p:sp>
        <p:nvSpPr>
          <p:cNvPr id="2" name="Rectangle 1"/>
          <p:cNvSpPr/>
          <p:nvPr/>
        </p:nvSpPr>
        <p:spPr>
          <a:xfrm>
            <a:off x="0" y="0"/>
            <a:ext cx="9144000" cy="6858000"/>
          </a:xfrm>
          <a:prstGeom prst="rect">
            <a:avLst/>
          </a:prstGeom>
          <a:solidFill>
            <a:srgbClr val="0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descr="instructions18.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
        <p:nvSpPr>
          <p:cNvPr id="6" name="5 CuadroTexto"/>
          <p:cNvSpPr txBox="1"/>
          <p:nvPr/>
        </p:nvSpPr>
        <p:spPr>
          <a:xfrm>
            <a:off x="0" y="184666"/>
            <a:ext cx="9144000" cy="5109091"/>
          </a:xfrm>
          <a:prstGeom prst="rect">
            <a:avLst/>
          </a:prstGeom>
          <a:solidFill>
            <a:schemeClr val="bg1"/>
          </a:solidFill>
        </p:spPr>
        <p:txBody>
          <a:bodyPr wrap="square" rtlCol="0">
            <a:spAutoFit/>
          </a:bodyPr>
          <a:lstStyle/>
          <a:p>
            <a:r>
              <a:rPr lang="es-MX" sz="1400" b="1" dirty="0" smtClean="0">
                <a:latin typeface="Arial" pitchFamily="34" charset="0"/>
                <a:cs typeface="Arial" pitchFamily="34" charset="0"/>
              </a:rPr>
              <a:t>Para el presentador:</a:t>
            </a:r>
          </a:p>
          <a:p>
            <a:endParaRPr lang="es-ES" sz="1400" b="1" dirty="0" smtClean="0">
              <a:latin typeface="Arial" pitchFamily="34" charset="0"/>
              <a:cs typeface="Arial" pitchFamily="34" charset="0"/>
            </a:endParaRPr>
          </a:p>
          <a:p>
            <a:r>
              <a:rPr lang="es-MX" sz="1400" dirty="0" smtClean="0">
                <a:latin typeface="Arial" pitchFamily="34" charset="0"/>
                <a:cs typeface="Arial" pitchFamily="34" charset="0"/>
              </a:rPr>
              <a:t>A continuación le damos algunos consejos que debe tener en cuenta al usar las diapositivas de este PowerPoint:</a:t>
            </a:r>
          </a:p>
          <a:p>
            <a:endParaRPr lang="es-ES" sz="1400" dirty="0" smtClean="0">
              <a:latin typeface="Arial" pitchFamily="34" charset="0"/>
              <a:cs typeface="Arial" pitchFamily="34" charset="0"/>
            </a:endParaRPr>
          </a:p>
          <a:p>
            <a:pPr>
              <a:buFontTx/>
              <a:buChar char="-"/>
            </a:pPr>
            <a:r>
              <a:rPr lang="es-MX" sz="1400" dirty="0" smtClean="0">
                <a:latin typeface="Arial" pitchFamily="34" charset="0"/>
                <a:cs typeface="Arial" pitchFamily="34" charset="0"/>
              </a:rPr>
              <a:t>Use las diapositivas que encuentre útiles, ya sean todas o unas pocas. Incluya el logotipo de su distrito, fotografías, ideas e historias para personalizar su presentación.</a:t>
            </a:r>
          </a:p>
          <a:p>
            <a:pPr>
              <a:buFontTx/>
              <a:buChar char="-"/>
            </a:pPr>
            <a:endParaRPr lang="es-ES" sz="1400" dirty="0" smtClean="0">
              <a:latin typeface="Arial" pitchFamily="34" charset="0"/>
              <a:cs typeface="Arial" pitchFamily="34" charset="0"/>
            </a:endParaRPr>
          </a:p>
          <a:p>
            <a:pPr>
              <a:buFontTx/>
              <a:buChar char="-"/>
            </a:pPr>
            <a:r>
              <a:rPr lang="es-MX" sz="1400" dirty="0" smtClean="0">
                <a:latin typeface="Arial" pitchFamily="34" charset="0"/>
                <a:cs typeface="Arial" pitchFamily="34" charset="0"/>
              </a:rPr>
              <a:t>Para obtener más datos e información, consulte las investigaciones provistas por el Center for Ecoliteracy (Centro para la Ecoalfabetización) en </a:t>
            </a:r>
            <a:r>
              <a:rPr lang="es-MX" sz="1400" u="sng" dirty="0" smtClean="0">
                <a:latin typeface="Arial" pitchFamily="34" charset="0"/>
                <a:cs typeface="Arial" pitchFamily="34" charset="0"/>
                <a:hlinkClick r:id="rId4"/>
              </a:rPr>
              <a:t>www.ecoliteracy.org/downloads/making-case</a:t>
            </a:r>
            <a:r>
              <a:rPr lang="es-MX" sz="1400" dirty="0" smtClean="0">
                <a:latin typeface="Arial" pitchFamily="34" charset="0"/>
                <a:cs typeface="Arial" pitchFamily="34" charset="0"/>
              </a:rPr>
              <a:t>.</a:t>
            </a:r>
          </a:p>
          <a:p>
            <a:pPr>
              <a:buFontTx/>
              <a:buChar char="-"/>
            </a:pPr>
            <a:endParaRPr lang="es-ES" sz="1400" dirty="0" smtClean="0">
              <a:latin typeface="Arial" pitchFamily="34" charset="0"/>
              <a:cs typeface="Arial" pitchFamily="34" charset="0"/>
            </a:endParaRPr>
          </a:p>
          <a:p>
            <a:pPr>
              <a:buFontTx/>
              <a:buChar char="-"/>
            </a:pPr>
            <a:r>
              <a:rPr lang="es-MX" sz="1400" dirty="0" smtClean="0">
                <a:latin typeface="Arial" pitchFamily="34" charset="0"/>
                <a:cs typeface="Arial" pitchFamily="34" charset="0"/>
              </a:rPr>
              <a:t>Asegúrese de leer el texto que aparece en la sección “Notas” debajo de cada diapositiva, que incluye temas y sugerencias de conversación.</a:t>
            </a:r>
          </a:p>
          <a:p>
            <a:pPr>
              <a:buFontTx/>
              <a:buChar char="-"/>
            </a:pPr>
            <a:endParaRPr lang="es-ES" sz="1400" dirty="0" smtClean="0">
              <a:latin typeface="Arial" pitchFamily="34" charset="0"/>
              <a:cs typeface="Arial" pitchFamily="34" charset="0"/>
            </a:endParaRPr>
          </a:p>
          <a:p>
            <a:pPr>
              <a:buFontTx/>
              <a:buChar char="-"/>
            </a:pPr>
            <a:r>
              <a:rPr lang="es-MX" sz="1400" dirty="0" smtClean="0">
                <a:latin typeface="Arial" pitchFamily="34" charset="0"/>
                <a:cs typeface="Arial" pitchFamily="34" charset="0"/>
              </a:rPr>
              <a:t>Estas diapositivas están hechas con Helvetica, una fuente que la mayoría de los usuarios tiene. Si usted no tiene Helvetica, la presentación igual funcionará, pero puede que difiera del diseño original.</a:t>
            </a:r>
          </a:p>
          <a:p>
            <a:pPr>
              <a:buFontTx/>
              <a:buChar char="-"/>
            </a:pPr>
            <a:endParaRPr lang="es-ES" sz="1400" dirty="0" smtClean="0">
              <a:latin typeface="Arial" pitchFamily="34" charset="0"/>
              <a:cs typeface="Arial" pitchFamily="34" charset="0"/>
            </a:endParaRPr>
          </a:p>
          <a:p>
            <a:pPr>
              <a:buFontTx/>
              <a:buChar char="-"/>
            </a:pPr>
            <a:r>
              <a:rPr lang="es-MX" sz="1400" dirty="0" smtClean="0">
                <a:latin typeface="Arial" pitchFamily="34" charset="0"/>
                <a:cs typeface="Arial" pitchFamily="34" charset="0"/>
              </a:rPr>
              <a:t>El grupo de diseños del patrón lo puede ayudar a controlar la apariencia de las diapositivas. Usted puede acceder a los patrones desde el menú desplegable de Diseño en PowerPoint.</a:t>
            </a:r>
          </a:p>
          <a:p>
            <a:pPr>
              <a:buFontTx/>
              <a:buChar char="-"/>
            </a:pPr>
            <a:endParaRPr lang="es-ES" sz="1400" dirty="0" smtClean="0">
              <a:latin typeface="Arial" pitchFamily="34" charset="0"/>
              <a:cs typeface="Arial" pitchFamily="34" charset="0"/>
            </a:endParaRPr>
          </a:p>
          <a:p>
            <a:pPr>
              <a:buFontTx/>
              <a:buChar char="-"/>
            </a:pPr>
            <a:r>
              <a:rPr lang="es-MX" sz="1400" b="1" dirty="0" smtClean="0">
                <a:latin typeface="Arial" pitchFamily="34" charset="0"/>
                <a:cs typeface="Arial" pitchFamily="34" charset="0"/>
              </a:rPr>
              <a:t>Elimine esta diapositiva antes de hacer su presentación.</a:t>
            </a:r>
          </a:p>
          <a:p>
            <a:pPr>
              <a:buFontTx/>
              <a:buChar char="-"/>
            </a:pPr>
            <a:endParaRPr lang="es-ES" sz="1400" dirty="0" smtClean="0">
              <a:latin typeface="Arial" pitchFamily="34" charset="0"/>
              <a:cs typeface="Arial" pitchFamily="34" charset="0"/>
            </a:endParaRPr>
          </a:p>
          <a:p>
            <a:r>
              <a:rPr lang="es-ES" sz="1400" dirty="0" smtClean="0">
                <a:latin typeface="Arial" pitchFamily="34" charset="0"/>
                <a:cs typeface="Arial" pitchFamily="34" charset="0"/>
              </a:rPr>
              <a:t>S</a:t>
            </a:r>
            <a:r>
              <a:rPr lang="es-MX" sz="1400" dirty="0" smtClean="0">
                <a:latin typeface="Arial" pitchFamily="34" charset="0"/>
                <a:cs typeface="Arial" pitchFamily="34" charset="0"/>
              </a:rPr>
              <a:t>uerte y que tenga una excelente presentación.</a:t>
            </a:r>
            <a:endParaRPr lang="es-ES" sz="1400" dirty="0" smtClean="0">
              <a:latin typeface="Arial" pitchFamily="34" charset="0"/>
              <a:cs typeface="Arial" pitchFamily="34" charset="0"/>
            </a:endParaRPr>
          </a:p>
          <a:p>
            <a:endParaRPr lang="es-ES" dirty="0"/>
          </a:p>
        </p:txBody>
      </p:sp>
    </p:spTree>
    <p:extLst>
      <p:ext uri="{BB962C8B-B14F-4D97-AF65-F5344CB8AC3E}">
        <p14:creationId xmlns:p14="http://schemas.microsoft.com/office/powerpoint/2010/main" xmlns="" val="404715808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
            </a:r>
            <a:br>
              <a:rPr lang="en-US" dirty="0" smtClean="0"/>
            </a:br>
            <a:r>
              <a:rPr lang="es-ES" dirty="0">
                <a:solidFill>
                  <a:srgbClr val="FFFFFF"/>
                </a:solidFill>
                <a:latin typeface="Helvetica" pitchFamily="34" charset="0"/>
                <a:sym typeface="Calibri" pitchFamily="34" charset="0"/>
              </a:rPr>
              <a:t>¿Por qué es importante?</a:t>
            </a:r>
          </a:p>
          <a:p>
            <a:endParaRPr lang="en-US" dirty="0"/>
          </a:p>
        </p:txBody>
      </p:sp>
    </p:spTree>
    <p:extLst>
      <p:ext uri="{BB962C8B-B14F-4D97-AF65-F5344CB8AC3E}">
        <p14:creationId xmlns:p14="http://schemas.microsoft.com/office/powerpoint/2010/main" xmlns="" val="9957396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5174" y="1376086"/>
            <a:ext cx="7366001" cy="5481914"/>
          </a:xfrm>
        </p:spPr>
        <p:txBody>
          <a:bodyPr>
            <a:normAutofit/>
          </a:bodyPr>
          <a:lstStyle/>
          <a:p>
            <a:r>
              <a:rPr lang="es-ES" dirty="0">
                <a:solidFill>
                  <a:srgbClr val="EDA221"/>
                </a:solidFill>
                <a:latin typeface="Helvetica" pitchFamily="34" charset="0"/>
                <a:sym typeface="Calibri" pitchFamily="34" charset="0"/>
              </a:rPr>
              <a:t>Porque los distritos escolares cumplen </a:t>
            </a:r>
            <a:br>
              <a:rPr lang="es-ES" dirty="0">
                <a:solidFill>
                  <a:srgbClr val="EDA221"/>
                </a:solidFill>
                <a:latin typeface="Helvetica" pitchFamily="34" charset="0"/>
                <a:sym typeface="Calibri" pitchFamily="34" charset="0"/>
              </a:rPr>
            </a:br>
            <a:r>
              <a:rPr lang="es-ES" dirty="0">
                <a:solidFill>
                  <a:srgbClr val="EDA221"/>
                </a:solidFill>
                <a:latin typeface="Helvetica" pitchFamily="34" charset="0"/>
                <a:sym typeface="Calibri" pitchFamily="34" charset="0"/>
              </a:rPr>
              <a:t>un </a:t>
            </a:r>
            <a:r>
              <a:rPr lang="es-ES" b="1" dirty="0">
                <a:solidFill>
                  <a:srgbClr val="EDA221"/>
                </a:solidFill>
                <a:latin typeface="Helvetica" pitchFamily="34" charset="0"/>
                <a:sym typeface="Calibri" pitchFamily="34" charset="0"/>
              </a:rPr>
              <a:t>papel fundamental </a:t>
            </a:r>
            <a:r>
              <a:rPr lang="es-ES" dirty="0">
                <a:solidFill>
                  <a:srgbClr val="EDA221"/>
                </a:solidFill>
                <a:latin typeface="Helvetica" pitchFamily="34" charset="0"/>
                <a:sym typeface="Calibri" pitchFamily="34" charset="0"/>
              </a:rPr>
              <a:t>en </a:t>
            </a:r>
            <a:br>
              <a:rPr lang="es-ES" dirty="0">
                <a:solidFill>
                  <a:srgbClr val="EDA221"/>
                </a:solidFill>
                <a:latin typeface="Helvetica" pitchFamily="34" charset="0"/>
                <a:sym typeface="Calibri" pitchFamily="34" charset="0"/>
              </a:rPr>
            </a:br>
            <a:r>
              <a:rPr lang="es-ES" dirty="0">
                <a:solidFill>
                  <a:srgbClr val="EDA221"/>
                </a:solidFill>
                <a:latin typeface="Helvetica" pitchFamily="34" charset="0"/>
                <a:sym typeface="Calibri" pitchFamily="34" charset="0"/>
              </a:rPr>
              <a:t>el bienestar y el desempeño </a:t>
            </a:r>
            <a:br>
              <a:rPr lang="es-ES" dirty="0">
                <a:solidFill>
                  <a:srgbClr val="EDA221"/>
                </a:solidFill>
                <a:latin typeface="Helvetica" pitchFamily="34" charset="0"/>
                <a:sym typeface="Calibri" pitchFamily="34" charset="0"/>
              </a:rPr>
            </a:br>
            <a:r>
              <a:rPr lang="es-ES" dirty="0">
                <a:solidFill>
                  <a:srgbClr val="EDA221"/>
                </a:solidFill>
                <a:latin typeface="Helvetica" pitchFamily="34" charset="0"/>
                <a:sym typeface="Calibri" pitchFamily="34" charset="0"/>
              </a:rPr>
              <a:t>académico de los </a:t>
            </a:r>
            <a:r>
              <a:rPr lang="es-ES" dirty="0" smtClean="0">
                <a:solidFill>
                  <a:srgbClr val="EDA221"/>
                </a:solidFill>
                <a:latin typeface="Helvetica" pitchFamily="34" charset="0"/>
                <a:sym typeface="Calibri" pitchFamily="34" charset="0"/>
              </a:rPr>
              <a:t>niños</a:t>
            </a:r>
            <a:r>
              <a:rPr lang="en-US" dirty="0" smtClean="0">
                <a:solidFill>
                  <a:srgbClr val="EDA221"/>
                </a:solidFill>
              </a:rPr>
              <a:t>. </a:t>
            </a:r>
            <a:endParaRPr lang="en-US" dirty="0">
              <a:solidFill>
                <a:srgbClr val="EDA221"/>
              </a:solidFill>
            </a:endParaRPr>
          </a:p>
        </p:txBody>
      </p:sp>
    </p:spTree>
    <p:extLst>
      <p:ext uri="{BB962C8B-B14F-4D97-AF65-F5344CB8AC3E}">
        <p14:creationId xmlns:p14="http://schemas.microsoft.com/office/powerpoint/2010/main" xmlns="" val="414125088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SzPct val="100000"/>
            </a:pPr>
            <a:r>
              <a:rPr lang="es-ES" dirty="0">
                <a:solidFill>
                  <a:srgbClr val="EDA221"/>
                </a:solidFill>
                <a:latin typeface="Helvetica" pitchFamily="34" charset="0"/>
                <a:sym typeface="Calibri" pitchFamily="34" charset="0"/>
              </a:rPr>
              <a:t>Y las comidas escolares saludables </a:t>
            </a:r>
            <a:r>
              <a:rPr lang="es-ES" dirty="0" smtClean="0">
                <a:solidFill>
                  <a:srgbClr val="EDA221"/>
                </a:solidFill>
                <a:latin typeface="Helvetica" pitchFamily="34" charset="0"/>
                <a:sym typeface="Calibri" pitchFamily="34" charset="0"/>
              </a:rPr>
              <a:t>y preparadas </a:t>
            </a:r>
            <a:r>
              <a:rPr lang="es-ES" dirty="0">
                <a:solidFill>
                  <a:srgbClr val="EDA221"/>
                </a:solidFill>
                <a:latin typeface="Helvetica" pitchFamily="34" charset="0"/>
                <a:sym typeface="Calibri" pitchFamily="34" charset="0"/>
              </a:rPr>
              <a:t>en el momento son parte de la estrategia que </a:t>
            </a:r>
            <a:r>
              <a:rPr lang="es-ES" b="1" dirty="0">
                <a:solidFill>
                  <a:srgbClr val="EDA221"/>
                </a:solidFill>
                <a:latin typeface="Helvetica" pitchFamily="34" charset="0"/>
                <a:sym typeface="Calibri" pitchFamily="34" charset="0"/>
              </a:rPr>
              <a:t>ayuda a los distritos </a:t>
            </a:r>
            <a:r>
              <a:rPr lang="es-ES" b="1" dirty="0" smtClean="0">
                <a:solidFill>
                  <a:srgbClr val="EDA221"/>
                </a:solidFill>
                <a:latin typeface="Helvetica" pitchFamily="34" charset="0"/>
                <a:sym typeface="Calibri" pitchFamily="34" charset="0"/>
              </a:rPr>
              <a:t>a </a:t>
            </a:r>
            <a:r>
              <a:rPr lang="es-ES" b="1" dirty="0">
                <a:solidFill>
                  <a:srgbClr val="EDA221"/>
                </a:solidFill>
                <a:latin typeface="Helvetica" pitchFamily="34" charset="0"/>
                <a:sym typeface="Calibri" pitchFamily="34" charset="0"/>
              </a:rPr>
              <a:t>alcanzar el éxito.</a:t>
            </a:r>
          </a:p>
        </p:txBody>
      </p:sp>
    </p:spTree>
    <p:extLst>
      <p:ext uri="{BB962C8B-B14F-4D97-AF65-F5344CB8AC3E}">
        <p14:creationId xmlns:p14="http://schemas.microsoft.com/office/powerpoint/2010/main" xmlns="" val="277937830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sym typeface="Calibri" pitchFamily="34" charset="0"/>
            </a:endParaRPr>
          </a:p>
          <a:p>
            <a:r>
              <a:rPr lang="es-ES" dirty="0" smtClean="0">
                <a:solidFill>
                  <a:srgbClr val="FFFFFF"/>
                </a:solidFill>
                <a:latin typeface="Helvetica" pitchFamily="34" charset="0"/>
                <a:sym typeface="Calibri" pitchFamily="34" charset="0"/>
              </a:rPr>
              <a:t>¿</a:t>
            </a:r>
            <a:r>
              <a:rPr lang="es-ES" dirty="0">
                <a:solidFill>
                  <a:srgbClr val="FFFFFF"/>
                </a:solidFill>
                <a:latin typeface="Helvetica" pitchFamily="34" charset="0"/>
                <a:sym typeface="Calibri" pitchFamily="34" charset="0"/>
              </a:rPr>
              <a:t>Cómo?</a:t>
            </a:r>
          </a:p>
          <a:p>
            <a:endParaRPr lang="en-US" dirty="0"/>
          </a:p>
        </p:txBody>
      </p:sp>
    </p:spTree>
    <p:extLst>
      <p:ext uri="{BB962C8B-B14F-4D97-AF65-F5344CB8AC3E}">
        <p14:creationId xmlns:p14="http://schemas.microsoft.com/office/powerpoint/2010/main" xmlns="" val="17448065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idx="10"/>
          </p:nvPr>
        </p:nvSpPr>
        <p:spPr/>
        <p:txBody>
          <a:bodyPr/>
          <a:lstStyle/>
          <a:p>
            <a:pPr>
              <a:buSzPct val="100000"/>
            </a:pPr>
            <a:r>
              <a:rPr lang="es-ES" dirty="0">
                <a:solidFill>
                  <a:srgbClr val="FFFFFF"/>
                </a:solidFill>
                <a:latin typeface="Helvetica" pitchFamily="34" charset="0"/>
                <a:sym typeface="Calibri" pitchFamily="34" charset="0"/>
              </a:rPr>
              <a:t>Boletín informativo sobre Economía Sanitaria (Journal for Health Economics)</a:t>
            </a:r>
          </a:p>
        </p:txBody>
      </p:sp>
      <p:sp>
        <p:nvSpPr>
          <p:cNvPr id="8" name="Content Placeholder 7"/>
          <p:cNvSpPr>
            <a:spLocks noGrp="1"/>
          </p:cNvSpPr>
          <p:nvPr>
            <p:ph idx="1"/>
          </p:nvPr>
        </p:nvSpPr>
        <p:spPr>
          <a:xfrm>
            <a:off x="732118" y="1464234"/>
            <a:ext cx="8172823" cy="5393766"/>
          </a:xfrm>
        </p:spPr>
        <p:txBody>
          <a:bodyPr>
            <a:normAutofit/>
          </a:bodyPr>
          <a:lstStyle/>
          <a:p>
            <a:r>
              <a:rPr lang="en-US" sz="4800" dirty="0" smtClean="0">
                <a:latin typeface="Helvetica Neue"/>
                <a:cs typeface="Helvetica Neue"/>
              </a:rPr>
              <a:t>Mejorar las comidas escolares tiene consecuencias casi inmediatas en el desempeño académico.</a:t>
            </a:r>
            <a:endParaRPr lang="en-US" sz="4800" dirty="0">
              <a:latin typeface="Helvetica Neue"/>
              <a:cs typeface="Helvetica Neue"/>
            </a:endParaRPr>
          </a:p>
        </p:txBody>
      </p:sp>
    </p:spTree>
    <p:extLst>
      <p:ext uri="{BB962C8B-B14F-4D97-AF65-F5344CB8AC3E}">
        <p14:creationId xmlns:p14="http://schemas.microsoft.com/office/powerpoint/2010/main" xmlns="" val="258694048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idx="10"/>
          </p:nvPr>
        </p:nvSpPr>
        <p:spPr>
          <a:prstGeom prst="rect">
            <a:avLst/>
          </a:prstGeom>
        </p:spPr>
        <p:txBody>
          <a:bodyPr/>
          <a:lstStyle/>
          <a:p>
            <a:pPr>
              <a:buSzPct val="100000"/>
            </a:pPr>
            <a:r>
              <a:rPr lang="en-US" dirty="0">
                <a:solidFill>
                  <a:srgbClr val="FFFFFF"/>
                </a:solidFill>
                <a:latin typeface="Helvetica" pitchFamily="34" charset="0"/>
                <a:sym typeface="Calibri" pitchFamily="34" charset="0"/>
              </a:rPr>
              <a:t>Asociación de Juntas Escolares de California; Universidad de Emery</a:t>
            </a:r>
          </a:p>
        </p:txBody>
      </p:sp>
      <p:sp>
        <p:nvSpPr>
          <p:cNvPr id="8" name="Content Placeholder 7"/>
          <p:cNvSpPr>
            <a:spLocks noGrp="1"/>
          </p:cNvSpPr>
          <p:nvPr>
            <p:ph idx="1"/>
          </p:nvPr>
        </p:nvSpPr>
        <p:spPr>
          <a:prstGeom prst="rect">
            <a:avLst/>
          </a:prstGeom>
        </p:spPr>
        <p:txBody>
          <a:bodyPr>
            <a:normAutofit/>
          </a:bodyPr>
          <a:lstStyle/>
          <a:p>
            <a:r>
              <a:rPr lang="en-US" sz="4800" dirty="0" smtClean="0"/>
              <a:t>También tienen un </a:t>
            </a:r>
            <a:r>
              <a:rPr lang="en-US" sz="4800" b="1" dirty="0" smtClean="0"/>
              <a:t>efecto positivo </a:t>
            </a:r>
            <a:r>
              <a:rPr lang="en-US" sz="4800" dirty="0" smtClean="0"/>
              <a:t>en la asistencia y las calificaciones de las pruebas.</a:t>
            </a:r>
            <a:endParaRPr lang="en-US" sz="4800" dirty="0"/>
          </a:p>
        </p:txBody>
      </p:sp>
    </p:spTree>
    <p:extLst>
      <p:ext uri="{BB962C8B-B14F-4D97-AF65-F5344CB8AC3E}">
        <p14:creationId xmlns:p14="http://schemas.microsoft.com/office/powerpoint/2010/main" xmlns="" val="10951074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solidFill>
                  <a:srgbClr val="EDA221"/>
                </a:solidFill>
              </a:rPr>
              <a:t>Las comidas escolares son </a:t>
            </a:r>
            <a:r>
              <a:rPr lang="en-US" b="1" dirty="0" smtClean="0">
                <a:solidFill>
                  <a:srgbClr val="EDA221"/>
                </a:solidFill>
              </a:rPr>
              <a:t>especialmente importantes</a:t>
            </a:r>
            <a:r>
              <a:rPr lang="en-US" dirty="0" smtClean="0">
                <a:solidFill>
                  <a:srgbClr val="EDA221"/>
                </a:solidFill>
              </a:rPr>
              <a:t> para algunos alumnos.</a:t>
            </a:r>
            <a:endParaRPr lang="en-US" dirty="0">
              <a:solidFill>
                <a:srgbClr val="EDA221"/>
              </a:solidFill>
            </a:endParaRPr>
          </a:p>
        </p:txBody>
      </p:sp>
    </p:spTree>
    <p:extLst>
      <p:ext uri="{BB962C8B-B14F-4D97-AF65-F5344CB8AC3E}">
        <p14:creationId xmlns:p14="http://schemas.microsoft.com/office/powerpoint/2010/main" xmlns="" val="139997721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p:txBody>
          <a:bodyPr/>
          <a:lstStyle/>
          <a:p>
            <a:r>
              <a:rPr lang="en-US" dirty="0" smtClean="0"/>
              <a:t>49</a:t>
            </a:r>
            <a:r>
              <a:rPr lang="en-US" sz="5000" dirty="0" smtClean="0"/>
              <a:t> </a:t>
            </a:r>
            <a:r>
              <a:rPr lang="en-US" sz="9600" dirty="0" smtClean="0">
                <a:solidFill>
                  <a:srgbClr val="FFFFFF"/>
                </a:solidFill>
              </a:rPr>
              <a:t>MILLONES</a:t>
            </a:r>
            <a:endParaRPr lang="en-US" sz="9600" dirty="0">
              <a:solidFill>
                <a:srgbClr val="FFFFFF"/>
              </a:solidFill>
            </a:endParaRPr>
          </a:p>
        </p:txBody>
      </p:sp>
      <p:sp>
        <p:nvSpPr>
          <p:cNvPr id="10" name="Title 9"/>
          <p:cNvSpPr>
            <a:spLocks noGrp="1"/>
          </p:cNvSpPr>
          <p:nvPr>
            <p:ph type="ctrTitle"/>
          </p:nvPr>
        </p:nvSpPr>
        <p:spPr/>
        <p:txBody>
          <a:bodyPr>
            <a:normAutofit fontScale="90000"/>
          </a:bodyPr>
          <a:lstStyle/>
          <a:p>
            <a:r>
              <a:rPr lang="es-ES" dirty="0">
                <a:solidFill>
                  <a:srgbClr val="FFFFFF"/>
                </a:solidFill>
                <a:latin typeface="Helvetica" pitchFamily="34" charset="0"/>
                <a:sym typeface="Calibri" pitchFamily="34" charset="0"/>
              </a:rPr>
              <a:t>Cantidad de estadounidenses que vivían en</a:t>
            </a:r>
            <a:br>
              <a:rPr lang="es-ES" dirty="0">
                <a:solidFill>
                  <a:srgbClr val="FFFFFF"/>
                </a:solidFill>
                <a:latin typeface="Helvetica" pitchFamily="34" charset="0"/>
                <a:sym typeface="Calibri" pitchFamily="34" charset="0"/>
              </a:rPr>
            </a:br>
            <a:r>
              <a:rPr lang="es-ES" b="1" dirty="0">
                <a:solidFill>
                  <a:srgbClr val="FFFFFF"/>
                </a:solidFill>
                <a:latin typeface="Helvetica" pitchFamily="34" charset="0"/>
                <a:sym typeface="Calibri" pitchFamily="34" charset="0"/>
              </a:rPr>
              <a:t>hogares con inseguridad alimentaria </a:t>
            </a:r>
            <a:r>
              <a:rPr lang="es-ES" dirty="0">
                <a:solidFill>
                  <a:srgbClr val="FFFFFF"/>
                </a:solidFill>
                <a:latin typeface="Helvetica" pitchFamily="34" charset="0"/>
                <a:sym typeface="Calibri" pitchFamily="34" charset="0"/>
              </a:rPr>
              <a:t>en 2012</a:t>
            </a:r>
            <a:br>
              <a:rPr lang="es-ES" dirty="0">
                <a:solidFill>
                  <a:srgbClr val="FFFFFF"/>
                </a:solidFill>
                <a:latin typeface="Helvetica" pitchFamily="34" charset="0"/>
                <a:sym typeface="Calibri" pitchFamily="34" charset="0"/>
              </a:rPr>
            </a:br>
            <a:endParaRPr lang="en-US" dirty="0"/>
          </a:p>
        </p:txBody>
      </p:sp>
      <p:sp>
        <p:nvSpPr>
          <p:cNvPr id="12" name="Text Placeholder 11"/>
          <p:cNvSpPr>
            <a:spLocks noGrp="1"/>
          </p:cNvSpPr>
          <p:nvPr>
            <p:ph type="body" idx="10"/>
          </p:nvPr>
        </p:nvSpPr>
        <p:spPr>
          <a:prstGeom prst="rect">
            <a:avLst/>
          </a:prstGeom>
        </p:spPr>
        <p:txBody>
          <a:bodyPr/>
          <a:lstStyle/>
          <a:p>
            <a:pPr>
              <a:buSzPct val="100000"/>
            </a:pPr>
            <a:r>
              <a:rPr lang="en-US" dirty="0">
                <a:solidFill>
                  <a:srgbClr val="FFFFFF"/>
                </a:solidFill>
                <a:latin typeface="Helvetica" pitchFamily="34" charset="0"/>
                <a:sym typeface="Calibri" pitchFamily="34" charset="0"/>
              </a:rPr>
              <a:t>Departamento de Agricultura de los Estados Unidos (USDA)</a:t>
            </a:r>
          </a:p>
        </p:txBody>
      </p:sp>
    </p:spTree>
    <p:extLst>
      <p:ext uri="{BB962C8B-B14F-4D97-AF65-F5344CB8AC3E}">
        <p14:creationId xmlns:p14="http://schemas.microsoft.com/office/powerpoint/2010/main" xmlns="" val="30051122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14"/>
          <p:cNvSpPr>
            <a:spLocks noGrp="1"/>
          </p:cNvSpPr>
          <p:nvPr>
            <p:ph idx="1"/>
          </p:nvPr>
        </p:nvSpPr>
        <p:spPr/>
        <p:txBody>
          <a:bodyPr/>
          <a:lstStyle/>
          <a:p>
            <a:r>
              <a:rPr lang="en-US" sz="13000" spc="-300" dirty="0"/>
              <a:t>15.9</a:t>
            </a:r>
            <a:r>
              <a:rPr lang="en-US" sz="4000" dirty="0"/>
              <a:t> </a:t>
            </a:r>
            <a:r>
              <a:rPr lang="en-US" sz="8800" dirty="0" smtClean="0">
                <a:solidFill>
                  <a:srgbClr val="FFFFFF"/>
                </a:solidFill>
              </a:rPr>
              <a:t>MILLONES</a:t>
            </a:r>
            <a:endParaRPr lang="en-US" dirty="0">
              <a:solidFill>
                <a:srgbClr val="FFFFFF"/>
              </a:solidFill>
            </a:endParaRPr>
          </a:p>
        </p:txBody>
      </p:sp>
      <p:sp>
        <p:nvSpPr>
          <p:cNvPr id="13" name="Title 12"/>
          <p:cNvSpPr>
            <a:spLocks noGrp="1"/>
          </p:cNvSpPr>
          <p:nvPr>
            <p:ph type="ctrTitle"/>
          </p:nvPr>
        </p:nvSpPr>
        <p:spPr/>
        <p:txBody>
          <a:bodyPr>
            <a:normAutofit/>
          </a:bodyPr>
          <a:lstStyle/>
          <a:p>
            <a:r>
              <a:rPr lang="es-ES" sz="3200" dirty="0">
                <a:solidFill>
                  <a:srgbClr val="FFFFFF"/>
                </a:solidFill>
                <a:latin typeface="Helvetica" pitchFamily="34" charset="0"/>
                <a:sym typeface="Calibri" pitchFamily="34" charset="0"/>
              </a:rPr>
              <a:t>Cantidad de </a:t>
            </a:r>
            <a:r>
              <a:rPr lang="es-ES" sz="3200" b="1" dirty="0">
                <a:solidFill>
                  <a:srgbClr val="FFFFFF"/>
                </a:solidFill>
                <a:latin typeface="Helvetica" pitchFamily="34" charset="0"/>
                <a:sym typeface="Calibri" pitchFamily="34" charset="0"/>
              </a:rPr>
              <a:t>niños</a:t>
            </a:r>
            <a:r>
              <a:rPr lang="es-ES" sz="3200" dirty="0">
                <a:solidFill>
                  <a:srgbClr val="FFFFFF"/>
                </a:solidFill>
                <a:latin typeface="Helvetica" pitchFamily="34" charset="0"/>
                <a:sym typeface="Calibri" pitchFamily="34" charset="0"/>
              </a:rPr>
              <a:t> que vivían en</a:t>
            </a:r>
            <a:br>
              <a:rPr lang="es-ES" sz="3200" dirty="0">
                <a:solidFill>
                  <a:srgbClr val="FFFFFF"/>
                </a:solidFill>
                <a:latin typeface="Helvetica" pitchFamily="34" charset="0"/>
                <a:sym typeface="Calibri" pitchFamily="34" charset="0"/>
              </a:rPr>
            </a:br>
            <a:r>
              <a:rPr lang="es-ES" sz="3200" b="1" dirty="0">
                <a:solidFill>
                  <a:srgbClr val="FFFFFF"/>
                </a:solidFill>
                <a:latin typeface="Helvetica" pitchFamily="34" charset="0"/>
                <a:sym typeface="Calibri" pitchFamily="34" charset="0"/>
              </a:rPr>
              <a:t>hogares con inseguridad alimentaria </a:t>
            </a:r>
            <a:r>
              <a:rPr lang="es-ES" sz="3200" dirty="0">
                <a:solidFill>
                  <a:srgbClr val="FFFFFF"/>
                </a:solidFill>
                <a:latin typeface="Helvetica" pitchFamily="34" charset="0"/>
                <a:sym typeface="Calibri" pitchFamily="34" charset="0"/>
              </a:rPr>
              <a:t>en 2012</a:t>
            </a:r>
            <a:endParaRPr lang="es-ES" dirty="0">
              <a:solidFill>
                <a:srgbClr val="FFFFFF"/>
              </a:solidFill>
              <a:latin typeface="Helvetica" pitchFamily="34" charset="0"/>
              <a:sym typeface="Calibri" pitchFamily="34" charset="0"/>
            </a:endParaRPr>
          </a:p>
        </p:txBody>
      </p:sp>
      <p:sp>
        <p:nvSpPr>
          <p:cNvPr id="14" name="Text Placeholder 13"/>
          <p:cNvSpPr>
            <a:spLocks noGrp="1"/>
          </p:cNvSpPr>
          <p:nvPr>
            <p:ph type="body" idx="10"/>
          </p:nvPr>
        </p:nvSpPr>
        <p:spPr>
          <a:prstGeom prst="rect">
            <a:avLst/>
          </a:prstGeom>
        </p:spPr>
        <p:txBody>
          <a:bodyPr/>
          <a:lstStyle/>
          <a:p>
            <a:pPr>
              <a:buSzPct val="100000"/>
            </a:pPr>
            <a:r>
              <a:rPr lang="en-US" dirty="0">
                <a:solidFill>
                  <a:srgbClr val="FFFFFF"/>
                </a:solidFill>
                <a:latin typeface="Helvetica" pitchFamily="34" charset="0"/>
                <a:sym typeface="Calibri" pitchFamily="34" charset="0"/>
              </a:rPr>
              <a:t>Departamento de Agricultura de los Estados Unidos (USDA)</a:t>
            </a:r>
          </a:p>
        </p:txBody>
      </p:sp>
    </p:spTree>
    <p:extLst>
      <p:ext uri="{BB962C8B-B14F-4D97-AF65-F5344CB8AC3E}">
        <p14:creationId xmlns:p14="http://schemas.microsoft.com/office/powerpoint/2010/main" xmlns="" val="19645750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house_yellow.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4943" y="0"/>
            <a:ext cx="9144000" cy="6858000"/>
          </a:xfrm>
          <a:prstGeom prst="rect">
            <a:avLst/>
          </a:prstGeom>
        </p:spPr>
      </p:pic>
      <p:sp>
        <p:nvSpPr>
          <p:cNvPr id="2" name="Title 1"/>
          <p:cNvSpPr>
            <a:spLocks noGrp="1"/>
          </p:cNvSpPr>
          <p:nvPr>
            <p:ph type="title"/>
          </p:nvPr>
        </p:nvSpPr>
        <p:spPr/>
        <p:txBody>
          <a:bodyPr/>
          <a:lstStyle/>
          <a:p>
            <a:r>
              <a:rPr lang="en-US" dirty="0" smtClean="0"/>
              <a:t>1</a:t>
            </a:r>
            <a:r>
              <a:rPr lang="en-US" sz="1500" dirty="0" smtClean="0"/>
              <a:t> </a:t>
            </a:r>
            <a:r>
              <a:rPr lang="en-US" sz="9600" dirty="0" smtClean="0"/>
              <a:t>de cada </a:t>
            </a:r>
            <a:r>
              <a:rPr lang="en-US" dirty="0" smtClean="0"/>
              <a:t>5</a:t>
            </a:r>
            <a:endParaRPr lang="en-US" dirty="0"/>
          </a:p>
        </p:txBody>
      </p:sp>
      <p:sp>
        <p:nvSpPr>
          <p:cNvPr id="4" name="Text Placeholder 3"/>
          <p:cNvSpPr>
            <a:spLocks noGrp="1"/>
          </p:cNvSpPr>
          <p:nvPr>
            <p:ph type="body" idx="1"/>
          </p:nvPr>
        </p:nvSpPr>
        <p:spPr>
          <a:xfrm>
            <a:off x="2" y="4896876"/>
            <a:ext cx="9143998" cy="1468065"/>
          </a:xfrm>
        </p:spPr>
        <p:txBody>
          <a:bodyPr/>
          <a:lstStyle/>
          <a:p>
            <a:pPr>
              <a:buSzPct val="100000"/>
            </a:pPr>
            <a:r>
              <a:rPr lang="es-ES" dirty="0">
                <a:solidFill>
                  <a:srgbClr val="7F7F7F"/>
                </a:solidFill>
                <a:latin typeface="Helvetica" pitchFamily="34" charset="0"/>
                <a:sym typeface="Calibri" pitchFamily="34" charset="0"/>
              </a:rPr>
              <a:t>hogares estadounidenses que </a:t>
            </a:r>
            <a:br>
              <a:rPr lang="es-ES" dirty="0">
                <a:solidFill>
                  <a:srgbClr val="7F7F7F"/>
                </a:solidFill>
                <a:latin typeface="Helvetica" pitchFamily="34" charset="0"/>
                <a:sym typeface="Calibri" pitchFamily="34" charset="0"/>
              </a:rPr>
            </a:br>
            <a:r>
              <a:rPr lang="es-ES" dirty="0">
                <a:solidFill>
                  <a:srgbClr val="7F7F7F"/>
                </a:solidFill>
                <a:latin typeface="Helvetica" pitchFamily="34" charset="0"/>
                <a:sym typeface="Calibri" pitchFamily="34" charset="0"/>
              </a:rPr>
              <a:t>informan inseguridad alimentaria</a:t>
            </a:r>
          </a:p>
          <a:p>
            <a:endParaRPr lang="en-US" dirty="0"/>
          </a:p>
        </p:txBody>
      </p:sp>
      <p:sp>
        <p:nvSpPr>
          <p:cNvPr id="5" name="Text Placeholder 4"/>
          <p:cNvSpPr>
            <a:spLocks noGrp="1"/>
          </p:cNvSpPr>
          <p:nvPr>
            <p:ph type="body" idx="10"/>
          </p:nvPr>
        </p:nvSpPr>
        <p:spPr/>
        <p:txBody>
          <a:bodyPr/>
          <a:lstStyle/>
          <a:p>
            <a:r>
              <a:rPr lang="en-US" dirty="0" smtClean="0"/>
              <a:t>Departamento de Agricultura de los Estados Unidos (USDA)</a:t>
            </a:r>
            <a:endParaRPr lang="en-US" dirty="0"/>
          </a:p>
        </p:txBody>
      </p:sp>
    </p:spTree>
    <p:extLst>
      <p:ext uri="{BB962C8B-B14F-4D97-AF65-F5344CB8AC3E}">
        <p14:creationId xmlns:p14="http://schemas.microsoft.com/office/powerpoint/2010/main" xmlns="" val="13267768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6"/>
          <p:cNvSpPr txBox="1">
            <a:spLocks noChangeArrowheads="1"/>
          </p:cNvSpPr>
          <p:nvPr/>
        </p:nvSpPr>
        <p:spPr bwMode="auto">
          <a:xfrm>
            <a:off x="1701800" y="3502025"/>
            <a:ext cx="7067550" cy="522288"/>
          </a:xfrm>
          <a:prstGeom prst="rect">
            <a:avLst/>
          </a:prstGeom>
          <a:noFill/>
          <a:ln w="9525">
            <a:noFill/>
            <a:miter lim="800000"/>
            <a:headEnd/>
            <a:tailEnd/>
          </a:ln>
        </p:spPr>
        <p:txBody>
          <a:bodyPr wrap="none">
            <a:spAutoFit/>
          </a:bodyPr>
          <a:lstStyle/>
          <a:p>
            <a:pPr>
              <a:buSzPct val="100000"/>
            </a:pPr>
            <a:r>
              <a:rPr lang="en-US" sz="2800" dirty="0">
                <a:solidFill>
                  <a:srgbClr val="FFFFFF"/>
                </a:solidFill>
                <a:latin typeface="Calibri" pitchFamily="34" charset="0"/>
                <a:sym typeface="Calibri" pitchFamily="34" charset="0"/>
              </a:rPr>
              <a:t>barriles de petróleo para fabricar las piezas</a:t>
            </a:r>
          </a:p>
        </p:txBody>
      </p:sp>
      <p:sp>
        <p:nvSpPr>
          <p:cNvPr id="2" name="Rectangle 1"/>
          <p:cNvSpPr/>
          <p:nvPr/>
        </p:nvSpPr>
        <p:spPr>
          <a:xfrm>
            <a:off x="0" y="0"/>
            <a:ext cx="9144000" cy="6858000"/>
          </a:xfrm>
          <a:prstGeom prst="rect">
            <a:avLst/>
          </a:prstGeom>
          <a:solidFill>
            <a:srgbClr val="0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endParaRPr lang="es-ES" dirty="0">
              <a:solidFill>
                <a:srgbClr val="FFFFFF"/>
              </a:solidFill>
              <a:cs typeface="Arial" pitchFamily="34" charset="0"/>
            </a:endParaRPr>
          </a:p>
        </p:txBody>
      </p:sp>
      <p:pic>
        <p:nvPicPr>
          <p:cNvPr id="3076" name="Picture 5" descr="C:\Users\Pilar\Documents\TRADUCIRE PROJECT MANAGER\2014\COMMUNICAID\08 AGOSTO\68175\ARCHIVOS\CEL Making the Case Suite\IMÁGENES\1-60.jpg"/>
          <p:cNvPicPr>
            <a:picLocks noChangeAspect="1" noChangeArrowheads="1"/>
          </p:cNvPicPr>
          <p:nvPr/>
        </p:nvPicPr>
        <p:blipFill>
          <a:blip r:embed="rId3"/>
          <a:srcRect/>
          <a:stretch>
            <a:fillRect/>
          </a:stretch>
        </p:blipFill>
        <p:spPr bwMode="auto">
          <a:xfrm>
            <a:off x="133350" y="0"/>
            <a:ext cx="8877300" cy="6858000"/>
          </a:xfrm>
          <a:prstGeom prst="rect">
            <a:avLst/>
          </a:prstGeom>
          <a:noFill/>
          <a:ln w="9525">
            <a:noFill/>
            <a:miter lim="800000"/>
            <a:headEnd/>
            <a:tailEnd/>
          </a:ln>
        </p:spPr>
      </p:pic>
    </p:spTree>
    <p:extLst>
      <p:ext uri="{BB962C8B-B14F-4D97-AF65-F5344CB8AC3E}">
        <p14:creationId xmlns:p14="http://schemas.microsoft.com/office/powerpoint/2010/main" xmlns="" val="1465024635"/>
      </p:ext>
    </p:ext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80781" y="1376086"/>
            <a:ext cx="7576672" cy="5481914"/>
          </a:xfrm>
        </p:spPr>
        <p:txBody>
          <a:bodyPr/>
          <a:lstStyle/>
          <a:p>
            <a:pPr>
              <a:buSzPct val="100000"/>
            </a:pPr>
            <a:r>
              <a:rPr lang="es-ES" dirty="0">
                <a:latin typeface="Helvetica" pitchFamily="34" charset="0"/>
                <a:sym typeface="Calibri" pitchFamily="34" charset="0"/>
              </a:rPr>
              <a:t>Además de aliviar </a:t>
            </a:r>
            <a:r>
              <a:rPr lang="es-ES" dirty="0" smtClean="0">
                <a:latin typeface="Helvetica" pitchFamily="34" charset="0"/>
                <a:sym typeface="Calibri" pitchFamily="34" charset="0"/>
              </a:rPr>
              <a:t>el hambre, las comidas escolares saludables ayudan a promover </a:t>
            </a:r>
            <a:r>
              <a:rPr lang="es-ES" b="1" dirty="0" smtClean="0">
                <a:latin typeface="Helvetica" pitchFamily="34" charset="0"/>
                <a:sym typeface="Calibri" pitchFamily="34" charset="0"/>
              </a:rPr>
              <a:t>la </a:t>
            </a:r>
            <a:r>
              <a:rPr lang="es-ES" b="1" dirty="0">
                <a:latin typeface="Helvetica" pitchFamily="34" charset="0"/>
                <a:sym typeface="Calibri" pitchFamily="34" charset="0"/>
              </a:rPr>
              <a:t>salud general de los alumnos</a:t>
            </a:r>
            <a:r>
              <a:rPr lang="es-ES" dirty="0">
                <a:latin typeface="Helvetica" pitchFamily="34" charset="0"/>
                <a:sym typeface="Calibri" pitchFamily="34" charset="0"/>
              </a:rPr>
              <a:t>.</a:t>
            </a:r>
          </a:p>
        </p:txBody>
      </p:sp>
    </p:spTree>
    <p:extLst>
      <p:ext uri="{BB962C8B-B14F-4D97-AF65-F5344CB8AC3E}">
        <p14:creationId xmlns:p14="http://schemas.microsoft.com/office/powerpoint/2010/main" xmlns="" val="39519917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52391" y="1376086"/>
            <a:ext cx="7813491" cy="4525963"/>
          </a:xfrm>
        </p:spPr>
        <p:txBody>
          <a:bodyPr>
            <a:normAutofit lnSpcReduction="10000"/>
          </a:bodyPr>
          <a:lstStyle/>
          <a:p>
            <a:r>
              <a:rPr lang="es-ES" dirty="0">
                <a:latin typeface="Helvetica" pitchFamily="34" charset="0"/>
                <a:sym typeface="Calibri" pitchFamily="34" charset="0"/>
              </a:rPr>
              <a:t>Eso es especialmente significativo cuando se considera uno de los desafíos sanitarios más importantes de la historia de este </a:t>
            </a:r>
            <a:r>
              <a:rPr lang="es-ES" dirty="0" smtClean="0">
                <a:latin typeface="Helvetica" pitchFamily="34" charset="0"/>
                <a:sym typeface="Calibri" pitchFamily="34" charset="0"/>
              </a:rPr>
              <a:t>país </a:t>
            </a:r>
            <a:r>
              <a:rPr lang="en-US" dirty="0"/>
              <a:t>––</a:t>
            </a:r>
            <a:r>
              <a:rPr lang="es-ES" dirty="0" smtClean="0">
                <a:latin typeface="Helvetica" pitchFamily="34" charset="0"/>
                <a:sym typeface="Calibri" pitchFamily="34" charset="0"/>
              </a:rPr>
              <a:t> </a:t>
            </a:r>
            <a:r>
              <a:rPr lang="es-ES" dirty="0">
                <a:latin typeface="Helvetica" pitchFamily="34" charset="0"/>
                <a:sym typeface="Calibri" pitchFamily="34" charset="0"/>
              </a:rPr>
              <a:t/>
            </a:r>
            <a:br>
              <a:rPr lang="es-ES" dirty="0">
                <a:latin typeface="Helvetica" pitchFamily="34" charset="0"/>
                <a:sym typeface="Calibri" pitchFamily="34" charset="0"/>
              </a:rPr>
            </a:br>
            <a:r>
              <a:rPr lang="es-ES" b="1" dirty="0">
                <a:latin typeface="Helvetica" pitchFamily="34" charset="0"/>
                <a:sym typeface="Calibri" pitchFamily="34" charset="0"/>
              </a:rPr>
              <a:t>la obesidad.</a:t>
            </a:r>
            <a:r>
              <a:rPr lang="es-ES" dirty="0">
                <a:solidFill>
                  <a:srgbClr val="FFFFFF"/>
                </a:solidFill>
                <a:latin typeface="Helvetica Neue"/>
                <a:ea typeface="Helvetica Neue"/>
                <a:cs typeface="Helvetica Neue"/>
                <a:sym typeface="Calibri" pitchFamily="34" charset="0"/>
              </a:rPr>
              <a:t> </a:t>
            </a:r>
            <a:endParaRPr lang="en-US" dirty="0"/>
          </a:p>
        </p:txBody>
      </p:sp>
    </p:spTree>
    <p:extLst>
      <p:ext uri="{BB962C8B-B14F-4D97-AF65-F5344CB8AC3E}">
        <p14:creationId xmlns:p14="http://schemas.microsoft.com/office/powerpoint/2010/main" xmlns="" val="10938474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15000" dirty="0" smtClean="0"/>
              <a:t>1</a:t>
            </a:r>
            <a:r>
              <a:rPr lang="en-US" sz="9600" dirty="0" smtClean="0"/>
              <a:t>de cada </a:t>
            </a:r>
            <a:r>
              <a:rPr lang="en-US" sz="15000" dirty="0" smtClean="0"/>
              <a:t>3</a:t>
            </a:r>
            <a:endParaRPr lang="en-US" sz="15000" dirty="0"/>
          </a:p>
        </p:txBody>
      </p:sp>
      <p:sp>
        <p:nvSpPr>
          <p:cNvPr id="2" name="Title 1"/>
          <p:cNvSpPr>
            <a:spLocks noGrp="1"/>
          </p:cNvSpPr>
          <p:nvPr>
            <p:ph type="ctrTitle"/>
          </p:nvPr>
        </p:nvSpPr>
        <p:spPr/>
        <p:txBody>
          <a:bodyPr/>
          <a:lstStyle/>
          <a:p>
            <a:r>
              <a:rPr lang="es-ES" dirty="0">
                <a:solidFill>
                  <a:srgbClr val="FFFFFF"/>
                </a:solidFill>
                <a:latin typeface="Helvetica" pitchFamily="34" charset="0"/>
                <a:sym typeface="Calibri" pitchFamily="34" charset="0"/>
              </a:rPr>
              <a:t>n</a:t>
            </a:r>
            <a:r>
              <a:rPr lang="es-ES" dirty="0" smtClean="0">
                <a:solidFill>
                  <a:srgbClr val="FFFFFF"/>
                </a:solidFill>
                <a:latin typeface="Helvetica" pitchFamily="34" charset="0"/>
                <a:sym typeface="Calibri" pitchFamily="34" charset="0"/>
              </a:rPr>
              <a:t>iños </a:t>
            </a:r>
            <a:r>
              <a:rPr lang="es-ES" dirty="0">
                <a:solidFill>
                  <a:srgbClr val="FFFFFF"/>
                </a:solidFill>
                <a:latin typeface="Helvetica" pitchFamily="34" charset="0"/>
                <a:sym typeface="Calibri" pitchFamily="34" charset="0"/>
              </a:rPr>
              <a:t>estadounidenses tienen </a:t>
            </a:r>
            <a:br>
              <a:rPr lang="es-ES" dirty="0">
                <a:solidFill>
                  <a:srgbClr val="FFFFFF"/>
                </a:solidFill>
                <a:latin typeface="Helvetica" pitchFamily="34" charset="0"/>
                <a:sym typeface="Calibri" pitchFamily="34" charset="0"/>
              </a:rPr>
            </a:br>
            <a:r>
              <a:rPr lang="es-ES" dirty="0">
                <a:solidFill>
                  <a:srgbClr val="FFFFFF"/>
                </a:solidFill>
                <a:latin typeface="Helvetica" pitchFamily="34" charset="0"/>
                <a:sym typeface="Calibri" pitchFamily="34" charset="0"/>
              </a:rPr>
              <a:t>sobrepeso u obesidad</a:t>
            </a:r>
          </a:p>
        </p:txBody>
      </p:sp>
      <p:sp>
        <p:nvSpPr>
          <p:cNvPr id="9" name="Text Placeholder 8"/>
          <p:cNvSpPr>
            <a:spLocks noGrp="1"/>
          </p:cNvSpPr>
          <p:nvPr>
            <p:ph type="body" idx="10"/>
          </p:nvPr>
        </p:nvSpPr>
        <p:spPr>
          <a:prstGeom prst="rect">
            <a:avLst/>
          </a:prstGeom>
        </p:spPr>
        <p:txBody>
          <a:bodyPr>
            <a:normAutofit fontScale="92500" lnSpcReduction="10000"/>
          </a:bodyPr>
          <a:lstStyle/>
          <a:p>
            <a:pPr>
              <a:buSzPct val="100000"/>
            </a:pPr>
            <a:r>
              <a:rPr lang="es-ES" dirty="0">
                <a:solidFill>
                  <a:srgbClr val="FFFFFF"/>
                </a:solidFill>
                <a:latin typeface="Hekvetica"/>
                <a:ea typeface="Hekvetica"/>
                <a:cs typeface="Hekvetica"/>
                <a:sym typeface="Calibri" pitchFamily="34" charset="0"/>
              </a:rPr>
              <a:t>Boletín informativo de la Asociación Médica Estadounidense </a:t>
            </a:r>
          </a:p>
          <a:p>
            <a:pPr>
              <a:buSzPct val="100000"/>
            </a:pPr>
            <a:r>
              <a:rPr lang="es-ES" dirty="0">
                <a:solidFill>
                  <a:srgbClr val="FFFFFF"/>
                </a:solidFill>
                <a:latin typeface="Hekvetica"/>
                <a:ea typeface="Hekvetica"/>
                <a:cs typeface="Hekvetica"/>
                <a:sym typeface="Calibri" pitchFamily="34" charset="0"/>
              </a:rPr>
              <a:t>(Journal of the American Medical Association) </a:t>
            </a:r>
          </a:p>
        </p:txBody>
      </p:sp>
    </p:spTree>
    <p:extLst>
      <p:ext uri="{BB962C8B-B14F-4D97-AF65-F5344CB8AC3E}">
        <p14:creationId xmlns:p14="http://schemas.microsoft.com/office/powerpoint/2010/main" xmlns="" val="8719044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15000" dirty="0" smtClean="0"/>
              <a:t>1</a:t>
            </a:r>
            <a:r>
              <a:rPr lang="en-US" sz="9600" dirty="0" smtClean="0"/>
              <a:t>de cada </a:t>
            </a:r>
            <a:r>
              <a:rPr lang="en-US" sz="15000" dirty="0" smtClean="0"/>
              <a:t>2</a:t>
            </a:r>
            <a:endParaRPr lang="en-US" sz="15000" dirty="0"/>
          </a:p>
        </p:txBody>
      </p:sp>
      <p:sp>
        <p:nvSpPr>
          <p:cNvPr id="2" name="Title 1"/>
          <p:cNvSpPr>
            <a:spLocks noGrp="1"/>
          </p:cNvSpPr>
          <p:nvPr>
            <p:ph type="ctrTitle"/>
          </p:nvPr>
        </p:nvSpPr>
        <p:spPr/>
        <p:txBody>
          <a:bodyPr/>
          <a:lstStyle/>
          <a:p>
            <a:r>
              <a:rPr lang="es-ES" dirty="0">
                <a:solidFill>
                  <a:srgbClr val="FFFFFF"/>
                </a:solidFill>
                <a:latin typeface="Helveica"/>
                <a:ea typeface="Helveica"/>
                <a:cs typeface="Helveica"/>
                <a:sym typeface="Calibri" pitchFamily="34" charset="0"/>
              </a:rPr>
              <a:t>En algunas comunidades, es la mitad</a:t>
            </a:r>
            <a:r>
              <a:rPr lang="en-US" dirty="0">
                <a:solidFill>
                  <a:srgbClr val="FFFFFF"/>
                </a:solidFill>
                <a:latin typeface="Helveica"/>
                <a:ea typeface="Helveica"/>
                <a:cs typeface="Helveica"/>
                <a:sym typeface="Calibri" pitchFamily="34" charset="0"/>
              </a:rPr>
              <a:t>.</a:t>
            </a:r>
          </a:p>
        </p:txBody>
      </p:sp>
      <p:sp>
        <p:nvSpPr>
          <p:cNvPr id="9" name="Text Placeholder 8"/>
          <p:cNvSpPr>
            <a:spLocks noGrp="1"/>
          </p:cNvSpPr>
          <p:nvPr>
            <p:ph type="body" idx="10"/>
          </p:nvPr>
        </p:nvSpPr>
        <p:spPr>
          <a:prstGeom prst="rect">
            <a:avLst/>
          </a:prstGeom>
        </p:spPr>
        <p:txBody>
          <a:bodyPr>
            <a:normAutofit fontScale="92500" lnSpcReduction="10000"/>
          </a:bodyPr>
          <a:lstStyle/>
          <a:p>
            <a:pPr>
              <a:buSzPct val="100000"/>
            </a:pPr>
            <a:r>
              <a:rPr lang="es-ES" dirty="0">
                <a:solidFill>
                  <a:srgbClr val="FFFFFF"/>
                </a:solidFill>
                <a:latin typeface="Hekvetica"/>
                <a:ea typeface="Hekvetica"/>
                <a:cs typeface="Hekvetica"/>
                <a:sym typeface="Calibri" pitchFamily="34" charset="0"/>
              </a:rPr>
              <a:t>Boletín informativo de la Asociación Médica Estadounidense </a:t>
            </a:r>
          </a:p>
          <a:p>
            <a:pPr>
              <a:buSzPct val="100000"/>
            </a:pPr>
            <a:r>
              <a:rPr lang="es-ES" dirty="0">
                <a:solidFill>
                  <a:srgbClr val="FFFFFF"/>
                </a:solidFill>
                <a:latin typeface="Hekvetica"/>
                <a:ea typeface="Hekvetica"/>
                <a:cs typeface="Hekvetica"/>
                <a:sym typeface="Calibri" pitchFamily="34" charset="0"/>
              </a:rPr>
              <a:t>(Journal of the American Medical Association) </a:t>
            </a:r>
          </a:p>
        </p:txBody>
      </p:sp>
    </p:spTree>
    <p:extLst>
      <p:ext uri="{BB962C8B-B14F-4D97-AF65-F5344CB8AC3E}">
        <p14:creationId xmlns:p14="http://schemas.microsoft.com/office/powerpoint/2010/main" xmlns="" val="3343435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01499" y="3501433"/>
            <a:ext cx="7067961" cy="523220"/>
          </a:xfrm>
          <a:prstGeom prst="rect">
            <a:avLst/>
          </a:prstGeom>
          <a:noFill/>
        </p:spPr>
        <p:txBody>
          <a:bodyPr wrap="none" rtlCol="0">
            <a:spAutoFit/>
          </a:bodyPr>
          <a:lstStyle/>
          <a:p>
            <a:r>
              <a:rPr lang="en-US" sz="2800" spc="300" dirty="0">
                <a:solidFill>
                  <a:srgbClr val="FFFFFF"/>
                </a:solidFill>
              </a:rPr>
              <a:t>b</a:t>
            </a:r>
            <a:r>
              <a:rPr lang="en-US" sz="2800" spc="300" dirty="0" smtClean="0">
                <a:solidFill>
                  <a:srgbClr val="FFFFFF"/>
                </a:solidFill>
              </a:rPr>
              <a:t>arrels of oil to make one automobile</a:t>
            </a:r>
            <a:endParaRPr lang="en-US" sz="2800" spc="300" dirty="0">
              <a:solidFill>
                <a:srgbClr val="FFFFFF"/>
              </a:solidFill>
            </a:endParaRPr>
          </a:p>
        </p:txBody>
      </p:sp>
      <p:sp>
        <p:nvSpPr>
          <p:cNvPr id="3" name="Rectangle 2"/>
          <p:cNvSpPr/>
          <p:nvPr/>
        </p:nvSpPr>
        <p:spPr>
          <a:xfrm>
            <a:off x="-1" y="1"/>
            <a:ext cx="9263529" cy="6962588"/>
          </a:xfrm>
          <a:prstGeom prst="rect">
            <a:avLst/>
          </a:prstGeom>
          <a:solidFill>
            <a:srgbClr val="E5932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600" dirty="0">
              <a:latin typeface="Helvetica Neue Light"/>
              <a:cs typeface="Helvetica Neue Light"/>
            </a:endParaRPr>
          </a:p>
        </p:txBody>
      </p:sp>
      <p:sp>
        <p:nvSpPr>
          <p:cNvPr id="6" name="Text Placeholder 5"/>
          <p:cNvSpPr>
            <a:spLocks noGrp="1"/>
          </p:cNvSpPr>
          <p:nvPr>
            <p:ph type="body" idx="10"/>
          </p:nvPr>
        </p:nvSpPr>
        <p:spPr/>
        <p:txBody>
          <a:bodyPr/>
          <a:lstStyle/>
          <a:p>
            <a:pPr>
              <a:buSzPct val="100000"/>
            </a:pPr>
            <a:r>
              <a:rPr lang="en-US" dirty="0">
                <a:solidFill>
                  <a:srgbClr val="FFFFFF"/>
                </a:solidFill>
                <a:latin typeface="Helvetica" pitchFamily="34" charset="0"/>
                <a:sym typeface="Calibri" pitchFamily="34" charset="0"/>
              </a:rPr>
              <a:t>Saludable, en forma y listo para aprender </a:t>
            </a:r>
          </a:p>
        </p:txBody>
      </p:sp>
      <p:sp>
        <p:nvSpPr>
          <p:cNvPr id="2" name="Content Placeholder 1"/>
          <p:cNvSpPr>
            <a:spLocks noGrp="1"/>
          </p:cNvSpPr>
          <p:nvPr>
            <p:ph idx="1"/>
          </p:nvPr>
        </p:nvSpPr>
        <p:spPr>
          <a:prstGeom prst="rect">
            <a:avLst/>
          </a:prstGeom>
        </p:spPr>
        <p:txBody>
          <a:bodyPr/>
          <a:lstStyle/>
          <a:p>
            <a:r>
              <a:rPr lang="en-US" b="1" dirty="0" smtClean="0"/>
              <a:t>La obesidad</a:t>
            </a:r>
            <a:r>
              <a:rPr lang="en-US" dirty="0" smtClean="0"/>
              <a:t> es el indicador m</a:t>
            </a:r>
            <a:r>
              <a:rPr lang="es-ES" dirty="0" smtClean="0">
                <a:solidFill>
                  <a:srgbClr val="FFFFFF"/>
                </a:solidFill>
                <a:latin typeface="Helvetica" pitchFamily="34" charset="0"/>
                <a:sym typeface="Calibri" pitchFamily="34" charset="0"/>
              </a:rPr>
              <a:t>ás eficaz para predecir las ausencias.</a:t>
            </a:r>
            <a:endParaRPr lang="en-US" dirty="0"/>
          </a:p>
        </p:txBody>
      </p:sp>
    </p:spTree>
    <p:extLst>
      <p:ext uri="{BB962C8B-B14F-4D97-AF65-F5344CB8AC3E}">
        <p14:creationId xmlns:p14="http://schemas.microsoft.com/office/powerpoint/2010/main" xmlns="" val="3556300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225174" y="1376087"/>
            <a:ext cx="7918825" cy="5481914"/>
          </a:xfrm>
        </p:spPr>
        <p:txBody>
          <a:bodyPr>
            <a:normAutofit/>
          </a:bodyPr>
          <a:lstStyle/>
          <a:p>
            <a:pPr>
              <a:buSzPct val="100000"/>
            </a:pPr>
            <a:r>
              <a:rPr lang="es-ES" dirty="0">
                <a:latin typeface="Helvetica" pitchFamily="34" charset="0"/>
                <a:sym typeface="Calibri" pitchFamily="34" charset="0"/>
              </a:rPr>
              <a:t>Los niños obesos suelen </a:t>
            </a:r>
            <a:r>
              <a:rPr lang="es-ES" dirty="0" smtClean="0">
                <a:latin typeface="Helvetica" pitchFamily="34" charset="0"/>
                <a:sym typeface="Calibri" pitchFamily="34" charset="0"/>
              </a:rPr>
              <a:t/>
            </a:r>
            <a:br>
              <a:rPr lang="es-ES" dirty="0" smtClean="0">
                <a:latin typeface="Helvetica" pitchFamily="34" charset="0"/>
                <a:sym typeface="Calibri" pitchFamily="34" charset="0"/>
              </a:rPr>
            </a:br>
            <a:r>
              <a:rPr lang="es-ES" dirty="0" smtClean="0">
                <a:latin typeface="Helvetica" pitchFamily="34" charset="0"/>
                <a:sym typeface="Calibri" pitchFamily="34" charset="0"/>
              </a:rPr>
              <a:t>tener </a:t>
            </a:r>
            <a:r>
              <a:rPr lang="es-ES" b="1" dirty="0" smtClean="0">
                <a:latin typeface="Helvetica" pitchFamily="34" charset="0"/>
                <a:sym typeface="Calibri" pitchFamily="34" charset="0"/>
              </a:rPr>
              <a:t>problemas </a:t>
            </a:r>
            <a:r>
              <a:rPr lang="es-ES" b="1" dirty="0">
                <a:latin typeface="Helvetica" pitchFamily="34" charset="0"/>
                <a:sym typeface="Calibri" pitchFamily="34" charset="0"/>
              </a:rPr>
              <a:t>de salud </a:t>
            </a:r>
            <a:r>
              <a:rPr lang="es-ES" dirty="0">
                <a:latin typeface="Helvetica" pitchFamily="34" charset="0"/>
                <a:sym typeface="Calibri" pitchFamily="34" charset="0"/>
              </a:rPr>
              <a:t>como fracturas, hipertensión </a:t>
            </a:r>
            <a:r>
              <a:rPr lang="es-ES" dirty="0" smtClean="0">
                <a:latin typeface="Helvetica" pitchFamily="34" charset="0"/>
                <a:sym typeface="Calibri" pitchFamily="34" charset="0"/>
              </a:rPr>
              <a:t/>
            </a:r>
            <a:br>
              <a:rPr lang="es-ES" dirty="0" smtClean="0">
                <a:latin typeface="Helvetica" pitchFamily="34" charset="0"/>
                <a:sym typeface="Calibri" pitchFamily="34" charset="0"/>
              </a:rPr>
            </a:br>
            <a:r>
              <a:rPr lang="es-ES" dirty="0" smtClean="0">
                <a:latin typeface="Helvetica" pitchFamily="34" charset="0"/>
                <a:sym typeface="Calibri" pitchFamily="34" charset="0"/>
              </a:rPr>
              <a:t>y </a:t>
            </a:r>
            <a:r>
              <a:rPr lang="es-ES" dirty="0">
                <a:latin typeface="Helvetica" pitchFamily="34" charset="0"/>
                <a:sym typeface="Calibri" pitchFamily="34" charset="0"/>
              </a:rPr>
              <a:t>diabetes, que los hacen </a:t>
            </a:r>
            <a:r>
              <a:rPr lang="es-ES" b="1" dirty="0">
                <a:latin typeface="Helvetica" pitchFamily="34" charset="0"/>
                <a:sym typeface="Calibri" pitchFamily="34" charset="0"/>
              </a:rPr>
              <a:t>faltar a la escuela</a:t>
            </a:r>
            <a:r>
              <a:rPr lang="es-ES" dirty="0">
                <a:latin typeface="Helvetica" pitchFamily="34" charset="0"/>
                <a:sym typeface="Calibri" pitchFamily="34" charset="0"/>
              </a:rPr>
              <a:t>.</a:t>
            </a:r>
          </a:p>
        </p:txBody>
      </p:sp>
      <p:sp>
        <p:nvSpPr>
          <p:cNvPr id="7" name="Text Placeholder 6"/>
          <p:cNvSpPr>
            <a:spLocks noGrp="1"/>
          </p:cNvSpPr>
          <p:nvPr>
            <p:ph type="body" idx="10"/>
          </p:nvPr>
        </p:nvSpPr>
        <p:spPr/>
        <p:txBody>
          <a:bodyPr/>
          <a:lstStyle/>
          <a:p>
            <a:pPr>
              <a:buSzPct val="100000"/>
            </a:pPr>
            <a:r>
              <a:rPr lang="en-US" dirty="0">
                <a:solidFill>
                  <a:srgbClr val="EDA121"/>
                </a:solidFill>
                <a:latin typeface="Helvetica" pitchFamily="34" charset="0"/>
                <a:sym typeface="Calibri" pitchFamily="34" charset="0"/>
              </a:rPr>
              <a:t>Pediatría</a:t>
            </a:r>
          </a:p>
        </p:txBody>
      </p:sp>
    </p:spTree>
    <p:extLst>
      <p:ext uri="{BB962C8B-B14F-4D97-AF65-F5344CB8AC3E}">
        <p14:creationId xmlns:p14="http://schemas.microsoft.com/office/powerpoint/2010/main" xmlns="" val="39251855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a:bodyPr>
          <a:lstStyle/>
          <a:p>
            <a:r>
              <a:rPr lang="en-US" dirty="0"/>
              <a:t>Cuando los alumnos </a:t>
            </a:r>
            <a:r>
              <a:rPr lang="en-US" dirty="0" smtClean="0"/>
              <a:t>faltan </a:t>
            </a:r>
            <a:r>
              <a:rPr lang="en-US" dirty="0"/>
              <a:t>a la escuela, se </a:t>
            </a:r>
            <a:r>
              <a:rPr lang="en-US" b="1" dirty="0"/>
              <a:t>quedan atr</a:t>
            </a:r>
            <a:r>
              <a:rPr lang="es-ES" b="1" dirty="0">
                <a:latin typeface="Helvetica" pitchFamily="34" charset="0"/>
                <a:sym typeface="Calibri" pitchFamily="34" charset="0"/>
              </a:rPr>
              <a:t>ás académicamente </a:t>
            </a:r>
            <a:r>
              <a:rPr lang="es-ES" dirty="0">
                <a:latin typeface="Helvetica" pitchFamily="34" charset="0"/>
                <a:sym typeface="Calibri" pitchFamily="34" charset="0"/>
              </a:rPr>
              <a:t>y se </a:t>
            </a:r>
            <a:r>
              <a:rPr lang="es-ES" b="1" dirty="0">
                <a:latin typeface="Helvetica" pitchFamily="34" charset="0"/>
                <a:sym typeface="Calibri" pitchFamily="34" charset="0"/>
              </a:rPr>
              <a:t>aíslan socialmente.</a:t>
            </a:r>
            <a:endParaRPr lang="en-US" dirty="0"/>
          </a:p>
        </p:txBody>
      </p:sp>
    </p:spTree>
    <p:extLst>
      <p:ext uri="{BB962C8B-B14F-4D97-AF65-F5344CB8AC3E}">
        <p14:creationId xmlns:p14="http://schemas.microsoft.com/office/powerpoint/2010/main" xmlns="" val="429077984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5175" y="1376086"/>
            <a:ext cx="7470590" cy="5481914"/>
          </a:xfrm>
        </p:spPr>
        <p:txBody>
          <a:bodyPr/>
          <a:lstStyle/>
          <a:p>
            <a:pPr>
              <a:buSzPct val="100000"/>
            </a:pPr>
            <a:r>
              <a:rPr lang="es-ES" dirty="0">
                <a:latin typeface="Helvetica" pitchFamily="34" charset="0"/>
                <a:sym typeface="Calibri" pitchFamily="34" charset="0"/>
              </a:rPr>
              <a:t>En los estados que asignan </a:t>
            </a:r>
            <a:br>
              <a:rPr lang="es-ES" dirty="0">
                <a:latin typeface="Helvetica" pitchFamily="34" charset="0"/>
                <a:sym typeface="Calibri" pitchFamily="34" charset="0"/>
              </a:rPr>
            </a:br>
            <a:r>
              <a:rPr lang="es-ES" dirty="0">
                <a:latin typeface="Helvetica" pitchFamily="34" charset="0"/>
                <a:sym typeface="Calibri" pitchFamily="34" charset="0"/>
              </a:rPr>
              <a:t>fondos según el promedio de asistencia diaria, cada día que un alumno se ausenta </a:t>
            </a:r>
            <a:r>
              <a:rPr lang="es-ES" b="1" dirty="0">
                <a:latin typeface="Helvetica" pitchFamily="34" charset="0"/>
                <a:sym typeface="Calibri" pitchFamily="34" charset="0"/>
              </a:rPr>
              <a:t>disminuyen los ingresos del distrito. </a:t>
            </a:r>
          </a:p>
        </p:txBody>
      </p:sp>
    </p:spTree>
    <p:extLst>
      <p:ext uri="{BB962C8B-B14F-4D97-AF65-F5344CB8AC3E}">
        <p14:creationId xmlns:p14="http://schemas.microsoft.com/office/powerpoint/2010/main" xmlns="" val="395755972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idx="10"/>
          </p:nvPr>
        </p:nvSpPr>
        <p:spPr/>
        <p:txBody>
          <a:bodyPr/>
          <a:lstStyle/>
          <a:p>
            <a:r>
              <a:rPr lang="en-US" dirty="0"/>
              <a:t>Kaiser Permanente</a:t>
            </a:r>
          </a:p>
        </p:txBody>
      </p:sp>
      <p:sp>
        <p:nvSpPr>
          <p:cNvPr id="11" name="Content Placeholder 10"/>
          <p:cNvSpPr>
            <a:spLocks noGrp="1"/>
          </p:cNvSpPr>
          <p:nvPr>
            <p:ph idx="1"/>
          </p:nvPr>
        </p:nvSpPr>
        <p:spPr>
          <a:xfrm>
            <a:off x="1255054" y="1329765"/>
            <a:ext cx="7874000" cy="5393766"/>
          </a:xfrm>
          <a:prstGeom prst="rect">
            <a:avLst/>
          </a:prstGeom>
        </p:spPr>
        <p:txBody>
          <a:bodyPr>
            <a:normAutofit/>
          </a:bodyPr>
          <a:lstStyle/>
          <a:p>
            <a:r>
              <a:rPr lang="en-US" sz="4400" dirty="0" smtClean="0"/>
              <a:t>Las escuelas con programas de alimentación saludable tienen </a:t>
            </a:r>
            <a:r>
              <a:rPr lang="en-US" sz="4400" b="1" dirty="0" smtClean="0"/>
              <a:t>índices de obesidad significativamente más bajos</a:t>
            </a:r>
            <a:r>
              <a:rPr lang="en-US" sz="4400" dirty="0" smtClean="0"/>
              <a:t>.</a:t>
            </a:r>
            <a:endParaRPr lang="en-US" sz="4400" dirty="0"/>
          </a:p>
        </p:txBody>
      </p:sp>
    </p:spTree>
    <p:extLst>
      <p:ext uri="{BB962C8B-B14F-4D97-AF65-F5344CB8AC3E}">
        <p14:creationId xmlns:p14="http://schemas.microsoft.com/office/powerpoint/2010/main" xmlns="" val="40744860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SzPct val="100000"/>
            </a:pPr>
            <a:r>
              <a:rPr lang="es-ES" dirty="0">
                <a:latin typeface="Helvetica" pitchFamily="34" charset="0"/>
                <a:sym typeface="Calibri" pitchFamily="34" charset="0"/>
              </a:rPr>
              <a:t>Y esas mismas comidas </a:t>
            </a:r>
            <a:br>
              <a:rPr lang="es-ES" dirty="0">
                <a:latin typeface="Helvetica" pitchFamily="34" charset="0"/>
                <a:sym typeface="Calibri" pitchFamily="34" charset="0"/>
              </a:rPr>
            </a:br>
            <a:r>
              <a:rPr lang="es-ES" dirty="0">
                <a:latin typeface="Helvetica" pitchFamily="34" charset="0"/>
                <a:sym typeface="Calibri" pitchFamily="34" charset="0"/>
              </a:rPr>
              <a:t>saludables también fomentan </a:t>
            </a:r>
            <a:r>
              <a:rPr lang="es-ES" b="1" dirty="0">
                <a:latin typeface="Helvetica" pitchFamily="34" charset="0"/>
                <a:sym typeface="Calibri" pitchFamily="34" charset="0"/>
              </a:rPr>
              <a:t>la participación </a:t>
            </a:r>
            <a:r>
              <a:rPr lang="es-ES" dirty="0">
                <a:latin typeface="Helvetica" pitchFamily="34" charset="0"/>
                <a:sym typeface="Calibri" pitchFamily="34" charset="0"/>
              </a:rPr>
              <a:t>lo que, a su vez, incrementa los ingresos.</a:t>
            </a:r>
          </a:p>
        </p:txBody>
      </p:sp>
    </p:spTree>
    <p:extLst>
      <p:ext uri="{BB962C8B-B14F-4D97-AF65-F5344CB8AC3E}">
        <p14:creationId xmlns:p14="http://schemas.microsoft.com/office/powerpoint/2010/main" xmlns="" val="31673743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s-ES" sz="4800" dirty="0">
                <a:solidFill>
                  <a:srgbClr val="FFFFFF"/>
                </a:solidFill>
                <a:latin typeface="Helvetica" pitchFamily="34" charset="0"/>
                <a:sym typeface="Calibri" pitchFamily="34" charset="0"/>
              </a:rPr>
              <a:t>Las comidas escolares son una </a:t>
            </a:r>
            <a:r>
              <a:rPr lang="es-ES" sz="4800" b="1" dirty="0">
                <a:solidFill>
                  <a:srgbClr val="FFFFFF"/>
                </a:solidFill>
                <a:latin typeface="Helvetica" pitchFamily="34" charset="0"/>
                <a:sym typeface="Calibri" pitchFamily="34" charset="0"/>
              </a:rPr>
              <a:t>gran oportunidad </a:t>
            </a:r>
            <a:r>
              <a:rPr lang="es-ES" sz="4800" dirty="0">
                <a:solidFill>
                  <a:srgbClr val="FFFFFF"/>
                </a:solidFill>
                <a:latin typeface="Helvetica" pitchFamily="34" charset="0"/>
                <a:sym typeface="Calibri" pitchFamily="34" charset="0"/>
              </a:rPr>
              <a:t>para </a:t>
            </a:r>
            <a:br>
              <a:rPr lang="es-ES" sz="4800" dirty="0">
                <a:solidFill>
                  <a:srgbClr val="FFFFFF"/>
                </a:solidFill>
                <a:latin typeface="Helvetica" pitchFamily="34" charset="0"/>
                <a:sym typeface="Calibri" pitchFamily="34" charset="0"/>
              </a:rPr>
            </a:br>
            <a:r>
              <a:rPr lang="es-ES" sz="4800" dirty="0">
                <a:solidFill>
                  <a:srgbClr val="FFFFFF"/>
                </a:solidFill>
                <a:latin typeface="Helvetica" pitchFamily="34" charset="0"/>
                <a:sym typeface="Calibri" pitchFamily="34" charset="0"/>
              </a:rPr>
              <a:t>lograr un cambio positivo.</a:t>
            </a:r>
            <a:endParaRPr lang="en-US" sz="4800" dirty="0"/>
          </a:p>
        </p:txBody>
      </p:sp>
    </p:spTree>
    <p:extLst>
      <p:ext uri="{BB962C8B-B14F-4D97-AF65-F5344CB8AC3E}">
        <p14:creationId xmlns:p14="http://schemas.microsoft.com/office/powerpoint/2010/main" xmlns="" val="386989932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
            </a:r>
            <a:br>
              <a:rPr lang="en-US" dirty="0" smtClean="0"/>
            </a:br>
            <a:r>
              <a:rPr lang="en-US" dirty="0" smtClean="0"/>
              <a:t>Ejemplos concretos</a:t>
            </a:r>
            <a:endParaRPr lang="en-US" dirty="0"/>
          </a:p>
        </p:txBody>
      </p:sp>
    </p:spTree>
    <p:extLst>
      <p:ext uri="{BB962C8B-B14F-4D97-AF65-F5344CB8AC3E}">
        <p14:creationId xmlns:p14="http://schemas.microsoft.com/office/powerpoint/2010/main" xmlns="" val="318546552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a:buSzPct val="100000"/>
            </a:pPr>
            <a:r>
              <a:rPr lang="es-ES" sz="3600" dirty="0">
                <a:latin typeface="Helvetica" pitchFamily="34" charset="0"/>
                <a:sym typeface="Calibri" pitchFamily="34" charset="0"/>
              </a:rPr>
              <a:t>En el </a:t>
            </a:r>
            <a:r>
              <a:rPr lang="es-ES" sz="3600" b="1" dirty="0">
                <a:latin typeface="Helvetica" pitchFamily="34" charset="0"/>
                <a:sym typeface="Calibri" pitchFamily="34" charset="0"/>
              </a:rPr>
              <a:t>Distrito Escolar Unificado </a:t>
            </a:r>
            <a:r>
              <a:rPr lang="es-ES" sz="3600" b="1" dirty="0" smtClean="0">
                <a:latin typeface="Helvetica" pitchFamily="34" charset="0"/>
                <a:sym typeface="Calibri" pitchFamily="34" charset="0"/>
              </a:rPr>
              <a:t/>
            </a:r>
            <a:br>
              <a:rPr lang="es-ES" sz="3600" b="1" dirty="0" smtClean="0">
                <a:latin typeface="Helvetica" pitchFamily="34" charset="0"/>
                <a:sym typeface="Calibri" pitchFamily="34" charset="0"/>
              </a:rPr>
            </a:br>
            <a:r>
              <a:rPr lang="es-ES" sz="3600" b="1" dirty="0" smtClean="0">
                <a:latin typeface="Helvetica" pitchFamily="34" charset="0"/>
                <a:sym typeface="Calibri" pitchFamily="34" charset="0"/>
              </a:rPr>
              <a:t>de </a:t>
            </a:r>
            <a:r>
              <a:rPr lang="es-ES" sz="3600" b="1" dirty="0">
                <a:latin typeface="Helvetica" pitchFamily="34" charset="0"/>
                <a:sym typeface="Calibri" pitchFamily="34" charset="0"/>
              </a:rPr>
              <a:t>Turlock</a:t>
            </a:r>
            <a:r>
              <a:rPr lang="es-ES" sz="3600" dirty="0">
                <a:latin typeface="Helvetica" pitchFamily="34" charset="0"/>
                <a:sym typeface="Calibri" pitchFamily="34" charset="0"/>
              </a:rPr>
              <a:t>, la participación se incrementó un </a:t>
            </a:r>
            <a:r>
              <a:rPr lang="es-ES" sz="3600" b="1" dirty="0">
                <a:latin typeface="Helvetica" pitchFamily="34" charset="0"/>
                <a:sym typeface="Calibri" pitchFamily="34" charset="0"/>
              </a:rPr>
              <a:t>300% </a:t>
            </a:r>
            <a:r>
              <a:rPr lang="es-ES" sz="3600" dirty="0">
                <a:latin typeface="Helvetica" pitchFamily="34" charset="0"/>
                <a:sym typeface="Calibri" pitchFamily="34" charset="0"/>
              </a:rPr>
              <a:t>cuando el </a:t>
            </a:r>
            <a:r>
              <a:rPr lang="es-ES" sz="3600" dirty="0" smtClean="0">
                <a:latin typeface="Helvetica" pitchFamily="34" charset="0"/>
                <a:sym typeface="Calibri" pitchFamily="34" charset="0"/>
              </a:rPr>
              <a:t/>
            </a:r>
            <a:br>
              <a:rPr lang="es-ES" sz="3600" dirty="0" smtClean="0">
                <a:latin typeface="Helvetica" pitchFamily="34" charset="0"/>
                <a:sym typeface="Calibri" pitchFamily="34" charset="0"/>
              </a:rPr>
            </a:br>
            <a:r>
              <a:rPr lang="es-ES" sz="3600" dirty="0" smtClean="0">
                <a:latin typeface="Helvetica" pitchFamily="34" charset="0"/>
                <a:sym typeface="Calibri" pitchFamily="34" charset="0"/>
              </a:rPr>
              <a:t>distrito </a:t>
            </a:r>
            <a:r>
              <a:rPr lang="es-ES" sz="3600" dirty="0">
                <a:latin typeface="Helvetica" pitchFamily="34" charset="0"/>
                <a:sym typeface="Calibri" pitchFamily="34" charset="0"/>
              </a:rPr>
              <a:t>lanzó una campaña para promocionar los alimentos frescos entre los alumnos.</a:t>
            </a:r>
          </a:p>
          <a:p>
            <a:endParaRPr lang="en-US" sz="3600" dirty="0"/>
          </a:p>
        </p:txBody>
      </p:sp>
      <p:sp>
        <p:nvSpPr>
          <p:cNvPr id="8" name="Text Placeholder 7"/>
          <p:cNvSpPr>
            <a:spLocks noGrp="1"/>
          </p:cNvSpPr>
          <p:nvPr>
            <p:ph type="body" idx="10"/>
          </p:nvPr>
        </p:nvSpPr>
        <p:spPr/>
        <p:txBody>
          <a:bodyPr/>
          <a:lstStyle/>
          <a:p>
            <a:pPr>
              <a:buSzPct val="100000"/>
            </a:pPr>
            <a:r>
              <a:rPr lang="es-ES" dirty="0" smtClean="0">
                <a:solidFill>
                  <a:srgbClr val="EDA121"/>
                </a:solidFill>
                <a:latin typeface="Helvetica" pitchFamily="34" charset="0"/>
                <a:sym typeface="Calibri" pitchFamily="34" charset="0"/>
              </a:rPr>
              <a:t>Centro </a:t>
            </a:r>
            <a:r>
              <a:rPr lang="es-ES" dirty="0">
                <a:solidFill>
                  <a:srgbClr val="EDA121"/>
                </a:solidFill>
                <a:latin typeface="Helvetica" pitchFamily="34" charset="0"/>
                <a:sym typeface="Calibri" pitchFamily="34" charset="0"/>
              </a:rPr>
              <a:t>para la </a:t>
            </a:r>
            <a:r>
              <a:rPr lang="es-ES" dirty="0" smtClean="0">
                <a:solidFill>
                  <a:srgbClr val="EDA121"/>
                </a:solidFill>
                <a:latin typeface="Helvetica" pitchFamily="34" charset="0"/>
                <a:sym typeface="Calibri" pitchFamily="34" charset="0"/>
              </a:rPr>
              <a:t>Ecoalfabetización </a:t>
            </a:r>
            <a:r>
              <a:rPr lang="es-ES" dirty="0">
                <a:solidFill>
                  <a:srgbClr val="EDA121"/>
                </a:solidFill>
                <a:latin typeface="Helvetica" pitchFamily="34" charset="0"/>
                <a:sym typeface="Calibri" pitchFamily="34" charset="0"/>
              </a:rPr>
              <a:t>(Center for Ecoliteracy)</a:t>
            </a:r>
          </a:p>
        </p:txBody>
      </p:sp>
    </p:spTree>
    <p:extLst>
      <p:ext uri="{BB962C8B-B14F-4D97-AF65-F5344CB8AC3E}">
        <p14:creationId xmlns:p14="http://schemas.microsoft.com/office/powerpoint/2010/main" xmlns="" val="216957022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5088" y="-14288"/>
            <a:ext cx="9209088" cy="6872288"/>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endParaRPr lang="es-ES" dirty="0">
              <a:solidFill>
                <a:srgbClr val="FFFFFF"/>
              </a:solidFill>
              <a:cs typeface="Arial" pitchFamily="34" charset="0"/>
            </a:endParaRPr>
          </a:p>
        </p:txBody>
      </p:sp>
      <p:sp>
        <p:nvSpPr>
          <p:cNvPr id="8" name="Rectangle 7"/>
          <p:cNvSpPr/>
          <p:nvPr/>
        </p:nvSpPr>
        <p:spPr>
          <a:xfrm>
            <a:off x="5891213" y="1128713"/>
            <a:ext cx="2000250" cy="371792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endParaRPr lang="es-ES" dirty="0">
              <a:solidFill>
                <a:srgbClr val="FFFFFF"/>
              </a:solidFill>
              <a:cs typeface="Arial" pitchFamily="34" charset="0"/>
            </a:endParaRPr>
          </a:p>
        </p:txBody>
      </p:sp>
      <p:sp>
        <p:nvSpPr>
          <p:cNvPr id="9" name="Rectangle 8"/>
          <p:cNvSpPr/>
          <p:nvPr/>
        </p:nvSpPr>
        <p:spPr>
          <a:xfrm>
            <a:off x="1235075" y="1130300"/>
            <a:ext cx="1863725" cy="371792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endParaRPr lang="es-ES" dirty="0">
              <a:solidFill>
                <a:srgbClr val="FFFFFF"/>
              </a:solidFill>
              <a:cs typeface="Arial" pitchFamily="34" charset="0"/>
            </a:endParaRPr>
          </a:p>
        </p:txBody>
      </p:sp>
      <p:pic>
        <p:nvPicPr>
          <p:cNvPr id="33797" name="Picture 6" descr="C:\Users\Pilar\Documents\TRADUCIRE PROJECT MANAGER\2014\COMMUNICAID\08 AGOSTO\68175\ARCHIVOS\CEL Making the Case Suite\IMÁGENES\31.jpg"/>
          <p:cNvPicPr>
            <a:picLocks noChangeAspect="1" noChangeArrowheads="1"/>
          </p:cNvPicPr>
          <p:nvPr/>
        </p:nvPicPr>
        <p:blipFill>
          <a:blip r:embed="rId3"/>
          <a:srcRect/>
          <a:stretch>
            <a:fillRect/>
          </a:stretch>
        </p:blipFill>
        <p:spPr bwMode="auto">
          <a:xfrm>
            <a:off x="1968500" y="0"/>
            <a:ext cx="5207000" cy="6858000"/>
          </a:xfrm>
          <a:prstGeom prst="rect">
            <a:avLst/>
          </a:prstGeom>
          <a:noFill/>
          <a:ln w="9525">
            <a:noFill/>
            <a:miter lim="800000"/>
            <a:headEnd/>
            <a:tailEnd/>
          </a:ln>
        </p:spPr>
      </p:pic>
    </p:spTree>
    <p:extLst>
      <p:ext uri="{BB962C8B-B14F-4D97-AF65-F5344CB8AC3E}">
        <p14:creationId xmlns:p14="http://schemas.microsoft.com/office/powerpoint/2010/main" xmlns="" val="388279899"/>
      </p:ext>
    </p:extLst>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dirty="0" smtClean="0"/>
              <a:t>¿Los alimentos frescos son más caros? Puede ser, pero la participación y los ingresos superarán con creces los costos.</a:t>
            </a:r>
            <a:endParaRPr lang="en-US" dirty="0"/>
          </a:p>
        </p:txBody>
      </p:sp>
      <p:sp>
        <p:nvSpPr>
          <p:cNvPr id="7" name="Content Placeholder 6"/>
          <p:cNvSpPr>
            <a:spLocks noGrp="1"/>
          </p:cNvSpPr>
          <p:nvPr>
            <p:ph idx="10"/>
          </p:nvPr>
        </p:nvSpPr>
        <p:spPr/>
        <p:txBody>
          <a:bodyPr>
            <a:normAutofit/>
          </a:bodyPr>
          <a:lstStyle/>
          <a:p>
            <a:r>
              <a:rPr lang="en-US" dirty="0" smtClean="0"/>
              <a:t>Scott Soiseth</a:t>
            </a:r>
            <a:endParaRPr lang="en-US" dirty="0"/>
          </a:p>
          <a:p>
            <a:r>
              <a:rPr lang="en-US" dirty="0" smtClean="0"/>
              <a:t>Director de Servicios de Nutrición Infantil</a:t>
            </a:r>
          </a:p>
          <a:p>
            <a:r>
              <a:rPr lang="en-US" dirty="0" smtClean="0"/>
              <a:t>Distrito Escolar Unificado de Turlock</a:t>
            </a:r>
            <a:endParaRPr lang="en-US" dirty="0"/>
          </a:p>
        </p:txBody>
      </p:sp>
    </p:spTree>
    <p:extLst>
      <p:ext uri="{BB962C8B-B14F-4D97-AF65-F5344CB8AC3E}">
        <p14:creationId xmlns:p14="http://schemas.microsoft.com/office/powerpoint/2010/main" xmlns="" val="124212261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SzPct val="100000"/>
            </a:pPr>
            <a:r>
              <a:rPr lang="es-ES" sz="4000" dirty="0">
                <a:latin typeface="Helvetica" pitchFamily="34" charset="0"/>
                <a:sym typeface="Calibri" pitchFamily="34" charset="0"/>
              </a:rPr>
              <a:t>En el </a:t>
            </a:r>
            <a:r>
              <a:rPr lang="es-ES" sz="4000" b="1" dirty="0">
                <a:latin typeface="Helvetica" pitchFamily="34" charset="0"/>
                <a:sym typeface="Calibri" pitchFamily="34" charset="0"/>
              </a:rPr>
              <a:t>Distrito Unificado de San Diego</a:t>
            </a:r>
            <a:r>
              <a:rPr lang="es-ES" sz="4000" dirty="0">
                <a:latin typeface="Helvetica" pitchFamily="34" charset="0"/>
                <a:sym typeface="Calibri" pitchFamily="34" charset="0"/>
              </a:rPr>
              <a:t>, </a:t>
            </a:r>
            <a:r>
              <a:rPr lang="es-ES" sz="4000" dirty="0" smtClean="0">
                <a:latin typeface="Helvetica" pitchFamily="34" charset="0"/>
                <a:sym typeface="Calibri" pitchFamily="34" charset="0"/>
              </a:rPr>
              <a:t>la </a:t>
            </a:r>
            <a:r>
              <a:rPr lang="es-ES" sz="4000" dirty="0">
                <a:latin typeface="Helvetica" pitchFamily="34" charset="0"/>
                <a:sym typeface="Calibri" pitchFamily="34" charset="0"/>
              </a:rPr>
              <a:t>participación creció de </a:t>
            </a:r>
            <a:r>
              <a:rPr lang="es-ES" sz="4000" b="1" dirty="0">
                <a:latin typeface="Helvetica" pitchFamily="34" charset="0"/>
                <a:sym typeface="Calibri" pitchFamily="34" charset="0"/>
              </a:rPr>
              <a:t>18 a 25 millones </a:t>
            </a:r>
            <a:r>
              <a:rPr lang="es-ES" sz="4000" dirty="0">
                <a:latin typeface="Helvetica" pitchFamily="34" charset="0"/>
                <a:sym typeface="Calibri" pitchFamily="34" charset="0"/>
              </a:rPr>
              <a:t>de comidas por año cuando se comenzaron a utilizar carritos para servir comidas escolares saludables</a:t>
            </a:r>
            <a:r>
              <a:rPr lang="es-ES" sz="4000" dirty="0">
                <a:latin typeface="Calibri" pitchFamily="34" charset="0"/>
                <a:sym typeface="Calibri" pitchFamily="34" charset="0"/>
              </a:rPr>
              <a:t>.</a:t>
            </a:r>
          </a:p>
          <a:p>
            <a:endParaRPr lang="en-US" sz="4000" dirty="0"/>
          </a:p>
        </p:txBody>
      </p:sp>
      <p:sp>
        <p:nvSpPr>
          <p:cNvPr id="4" name="Text Placeholder 3"/>
          <p:cNvSpPr>
            <a:spLocks noGrp="1"/>
          </p:cNvSpPr>
          <p:nvPr>
            <p:ph type="body" idx="10"/>
          </p:nvPr>
        </p:nvSpPr>
        <p:spPr/>
        <p:txBody>
          <a:bodyPr/>
          <a:lstStyle/>
          <a:p>
            <a:pPr>
              <a:buSzPct val="100000"/>
            </a:pPr>
            <a:r>
              <a:rPr lang="es-ES" dirty="0">
                <a:solidFill>
                  <a:srgbClr val="EDA121"/>
                </a:solidFill>
                <a:latin typeface="Helvetica" pitchFamily="34" charset="0"/>
                <a:sym typeface="Calibri" pitchFamily="34" charset="0"/>
              </a:rPr>
              <a:t>Centro para la </a:t>
            </a:r>
            <a:r>
              <a:rPr lang="es-ES" dirty="0" smtClean="0">
                <a:solidFill>
                  <a:srgbClr val="EDA121"/>
                </a:solidFill>
                <a:latin typeface="Helvetica" pitchFamily="34" charset="0"/>
                <a:sym typeface="Calibri" pitchFamily="34" charset="0"/>
              </a:rPr>
              <a:t>Ecoalfabetización (Center </a:t>
            </a:r>
            <a:r>
              <a:rPr lang="es-ES" dirty="0">
                <a:solidFill>
                  <a:srgbClr val="EDA121"/>
                </a:solidFill>
                <a:latin typeface="Helvetica" pitchFamily="34" charset="0"/>
                <a:sym typeface="Calibri" pitchFamily="34" charset="0"/>
              </a:rPr>
              <a:t>for </a:t>
            </a:r>
            <a:r>
              <a:rPr lang="es-ES" dirty="0" smtClean="0">
                <a:solidFill>
                  <a:srgbClr val="EDA121"/>
                </a:solidFill>
                <a:latin typeface="Helvetica" pitchFamily="34" charset="0"/>
                <a:sym typeface="Calibri" pitchFamily="34" charset="0"/>
              </a:rPr>
              <a:t>Ecoliteracy)</a:t>
            </a:r>
            <a:endParaRPr lang="es-ES" dirty="0">
              <a:solidFill>
                <a:srgbClr val="EDA121"/>
              </a:solidFill>
              <a:latin typeface="Helvetica" pitchFamily="34" charset="0"/>
              <a:sym typeface="Calibri" pitchFamily="34" charset="0"/>
            </a:endParaRPr>
          </a:p>
        </p:txBody>
      </p:sp>
    </p:spTree>
    <p:extLst>
      <p:ext uri="{BB962C8B-B14F-4D97-AF65-F5344CB8AC3E}">
        <p14:creationId xmlns:p14="http://schemas.microsoft.com/office/powerpoint/2010/main" xmlns="" val="365930758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El desayuno ayuda a que los niños lleguen a tiempo a la escuela. Además, van menos a la enfermería.</a:t>
            </a:r>
            <a:endParaRPr lang="en-US" dirty="0"/>
          </a:p>
        </p:txBody>
      </p:sp>
      <p:sp>
        <p:nvSpPr>
          <p:cNvPr id="5" name="Content Placeholder 4"/>
          <p:cNvSpPr>
            <a:spLocks noGrp="1"/>
          </p:cNvSpPr>
          <p:nvPr>
            <p:ph idx="10"/>
          </p:nvPr>
        </p:nvSpPr>
        <p:spPr/>
        <p:txBody>
          <a:bodyPr>
            <a:normAutofit/>
          </a:bodyPr>
          <a:lstStyle/>
          <a:p>
            <a:r>
              <a:rPr lang="en-US" dirty="0" smtClean="0"/>
              <a:t>Gary Petill</a:t>
            </a:r>
            <a:endParaRPr lang="en-US" dirty="0"/>
          </a:p>
          <a:p>
            <a:r>
              <a:rPr lang="en-US" dirty="0" smtClean="0"/>
              <a:t>Director de Servicios de Alimentación y Nutrición</a:t>
            </a:r>
          </a:p>
          <a:p>
            <a:r>
              <a:rPr lang="en-US" dirty="0" smtClean="0"/>
              <a:t>Distrito Escolar Unificado de San Diego</a:t>
            </a:r>
            <a:endParaRPr lang="en-US" dirty="0"/>
          </a:p>
        </p:txBody>
      </p:sp>
    </p:spTree>
    <p:extLst>
      <p:ext uri="{BB962C8B-B14F-4D97-AF65-F5344CB8AC3E}">
        <p14:creationId xmlns:p14="http://schemas.microsoft.com/office/powerpoint/2010/main" xmlns="" val="55527760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SzPct val="100000"/>
            </a:pPr>
            <a:r>
              <a:rPr lang="es-ES" sz="4000" dirty="0">
                <a:latin typeface="Helvetica" pitchFamily="34" charset="0"/>
                <a:sym typeface="Calibri" pitchFamily="34" charset="0"/>
              </a:rPr>
              <a:t>En el </a:t>
            </a:r>
            <a:r>
              <a:rPr lang="es-ES" sz="4000" b="1" dirty="0">
                <a:latin typeface="Helvetica" pitchFamily="34" charset="0"/>
                <a:sym typeface="Calibri" pitchFamily="34" charset="0"/>
              </a:rPr>
              <a:t>Condado de Ventura</a:t>
            </a:r>
            <a:r>
              <a:rPr lang="es-ES" sz="4000" dirty="0">
                <a:latin typeface="Helvetica" pitchFamily="34" charset="0"/>
                <a:sym typeface="Calibri" pitchFamily="34" charset="0"/>
              </a:rPr>
              <a:t>, </a:t>
            </a:r>
            <a:br>
              <a:rPr lang="es-ES" sz="4000" dirty="0">
                <a:latin typeface="Helvetica" pitchFamily="34" charset="0"/>
                <a:sym typeface="Calibri" pitchFamily="34" charset="0"/>
              </a:rPr>
            </a:br>
            <a:r>
              <a:rPr lang="es-ES" sz="4000" dirty="0">
                <a:latin typeface="Helvetica" pitchFamily="34" charset="0"/>
                <a:sym typeface="Calibri" pitchFamily="34" charset="0"/>
              </a:rPr>
              <a:t>el promedio de participación diaria </a:t>
            </a:r>
            <a:r>
              <a:rPr lang="es-ES" sz="4000" b="1" dirty="0">
                <a:latin typeface="Helvetica" pitchFamily="34" charset="0"/>
                <a:sym typeface="Calibri" pitchFamily="34" charset="0"/>
              </a:rPr>
              <a:t>se duplicó</a:t>
            </a:r>
            <a:r>
              <a:rPr lang="es-ES" sz="4000" dirty="0">
                <a:latin typeface="Helvetica" pitchFamily="34" charset="0"/>
                <a:sym typeface="Calibri" pitchFamily="34" charset="0"/>
              </a:rPr>
              <a:t> cuando </a:t>
            </a:r>
            <a:r>
              <a:rPr lang="es-ES" sz="4000" b="1" dirty="0">
                <a:latin typeface="Helvetica" pitchFamily="34" charset="0"/>
                <a:sym typeface="Calibri" pitchFamily="34" charset="0"/>
              </a:rPr>
              <a:t>cinco distritos trabajaron juntos </a:t>
            </a:r>
            <a:r>
              <a:rPr lang="es-ES" sz="4000" dirty="0" smtClean="0">
                <a:latin typeface="Helvetica" pitchFamily="34" charset="0"/>
                <a:sym typeface="Calibri" pitchFamily="34" charset="0"/>
              </a:rPr>
              <a:t>para </a:t>
            </a:r>
            <a:r>
              <a:rPr lang="es-ES" sz="4000" dirty="0">
                <a:latin typeface="Helvetica" pitchFamily="34" charset="0"/>
                <a:sym typeface="Calibri" pitchFamily="34" charset="0"/>
              </a:rPr>
              <a:t>mejorar la calidad de </a:t>
            </a:r>
            <a:r>
              <a:rPr lang="es-ES" sz="4000" dirty="0" smtClean="0">
                <a:latin typeface="Helvetica" pitchFamily="34" charset="0"/>
                <a:sym typeface="Calibri" pitchFamily="34" charset="0"/>
              </a:rPr>
              <a:t>las </a:t>
            </a:r>
            <a:r>
              <a:rPr lang="es-ES" sz="4000" dirty="0">
                <a:latin typeface="Helvetica" pitchFamily="34" charset="0"/>
                <a:sym typeface="Calibri" pitchFamily="34" charset="0"/>
              </a:rPr>
              <a:t>c</a:t>
            </a:r>
            <a:r>
              <a:rPr lang="es-ES" sz="4000" dirty="0" smtClean="0">
                <a:latin typeface="Helvetica" pitchFamily="34" charset="0"/>
                <a:sym typeface="Calibri" pitchFamily="34" charset="0"/>
              </a:rPr>
              <a:t>omidas</a:t>
            </a:r>
            <a:r>
              <a:rPr lang="es-ES" sz="4000" dirty="0">
                <a:latin typeface="Helvetica" pitchFamily="34" charset="0"/>
                <a:sym typeface="Calibri" pitchFamily="34" charset="0"/>
              </a:rPr>
              <a:t>.</a:t>
            </a:r>
          </a:p>
          <a:p>
            <a:endParaRPr lang="en-US" sz="4000" dirty="0"/>
          </a:p>
        </p:txBody>
      </p:sp>
      <p:sp>
        <p:nvSpPr>
          <p:cNvPr id="4" name="Text Placeholder 3"/>
          <p:cNvSpPr>
            <a:spLocks noGrp="1"/>
          </p:cNvSpPr>
          <p:nvPr>
            <p:ph type="body" idx="10"/>
          </p:nvPr>
        </p:nvSpPr>
        <p:spPr/>
        <p:txBody>
          <a:bodyPr/>
          <a:lstStyle/>
          <a:p>
            <a:pPr>
              <a:buSzPct val="100000"/>
            </a:pPr>
            <a:r>
              <a:rPr lang="es-ES" dirty="0">
                <a:solidFill>
                  <a:srgbClr val="EDA121"/>
                </a:solidFill>
                <a:latin typeface="Helvetica" pitchFamily="34" charset="0"/>
                <a:sym typeface="Calibri" pitchFamily="34" charset="0"/>
              </a:rPr>
              <a:t>Centro para la </a:t>
            </a:r>
            <a:r>
              <a:rPr lang="es-ES" dirty="0" smtClean="0">
                <a:solidFill>
                  <a:srgbClr val="EDA121"/>
                </a:solidFill>
                <a:latin typeface="Helvetica" pitchFamily="34" charset="0"/>
                <a:sym typeface="Calibri" pitchFamily="34" charset="0"/>
              </a:rPr>
              <a:t>Ecoalfabetización (Center </a:t>
            </a:r>
            <a:r>
              <a:rPr lang="es-ES" dirty="0">
                <a:solidFill>
                  <a:srgbClr val="EDA121"/>
                </a:solidFill>
                <a:latin typeface="Helvetica" pitchFamily="34" charset="0"/>
                <a:sym typeface="Calibri" pitchFamily="34" charset="0"/>
              </a:rPr>
              <a:t>for </a:t>
            </a:r>
            <a:r>
              <a:rPr lang="es-ES" dirty="0" smtClean="0">
                <a:solidFill>
                  <a:srgbClr val="EDA121"/>
                </a:solidFill>
                <a:latin typeface="Helvetica" pitchFamily="34" charset="0"/>
                <a:sym typeface="Calibri" pitchFamily="34" charset="0"/>
              </a:rPr>
              <a:t>Ecoliteracy)</a:t>
            </a:r>
            <a:endParaRPr lang="es-ES" dirty="0">
              <a:solidFill>
                <a:srgbClr val="EDA121"/>
              </a:solidFill>
              <a:latin typeface="Helvetica" pitchFamily="34" charset="0"/>
              <a:sym typeface="Calibri" pitchFamily="34" charset="0"/>
            </a:endParaRPr>
          </a:p>
        </p:txBody>
      </p:sp>
    </p:spTree>
    <p:extLst>
      <p:ext uri="{BB962C8B-B14F-4D97-AF65-F5344CB8AC3E}">
        <p14:creationId xmlns:p14="http://schemas.microsoft.com/office/powerpoint/2010/main" xmlns="" val="283933294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Involucrar al personal en la capacitación fue la mayor ventaja para el éxito.</a:t>
            </a:r>
            <a:endParaRPr lang="en-US" dirty="0"/>
          </a:p>
        </p:txBody>
      </p:sp>
      <p:sp>
        <p:nvSpPr>
          <p:cNvPr id="3" name="Content Placeholder 2"/>
          <p:cNvSpPr>
            <a:spLocks noGrp="1"/>
          </p:cNvSpPr>
          <p:nvPr>
            <p:ph idx="10"/>
          </p:nvPr>
        </p:nvSpPr>
        <p:spPr/>
        <p:txBody>
          <a:bodyPr>
            <a:normAutofit/>
          </a:bodyPr>
          <a:lstStyle/>
          <a:p>
            <a:r>
              <a:rPr lang="en-US" dirty="0" smtClean="0"/>
              <a:t>Sandy Curwood</a:t>
            </a:r>
            <a:endParaRPr lang="en-US" dirty="0"/>
          </a:p>
          <a:p>
            <a:r>
              <a:rPr lang="en-US" dirty="0" smtClean="0"/>
              <a:t>Directora de Servicios de Alimentación y Nutrición</a:t>
            </a:r>
          </a:p>
          <a:p>
            <a:r>
              <a:rPr lang="en-US" dirty="0" smtClean="0"/>
              <a:t>Distrito Escolar Unificado de Ventura</a:t>
            </a:r>
            <a:endParaRPr lang="en-US" dirty="0"/>
          </a:p>
        </p:txBody>
      </p:sp>
    </p:spTree>
    <p:extLst>
      <p:ext uri="{BB962C8B-B14F-4D97-AF65-F5344CB8AC3E}">
        <p14:creationId xmlns:p14="http://schemas.microsoft.com/office/powerpoint/2010/main" xmlns="" val="381784559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SzPct val="100000"/>
            </a:pPr>
            <a:r>
              <a:rPr lang="es-ES" dirty="0">
                <a:latin typeface="Helvetica" pitchFamily="34" charset="0"/>
                <a:sym typeface="Calibri" pitchFamily="34" charset="0"/>
              </a:rPr>
              <a:t>Si trabajan colectivamente, las escuelas pueden ayudar a crear una demanda suficiente para apoyar </a:t>
            </a:r>
            <a:r>
              <a:rPr lang="es-ES" b="1" dirty="0" smtClean="0">
                <a:latin typeface="Helvetica" pitchFamily="34" charset="0"/>
                <a:sym typeface="Calibri" pitchFamily="34" charset="0"/>
              </a:rPr>
              <a:t>la </a:t>
            </a:r>
            <a:r>
              <a:rPr lang="es-ES" b="1" dirty="0">
                <a:latin typeface="Helvetica" pitchFamily="34" charset="0"/>
                <a:sym typeface="Calibri" pitchFamily="34" charset="0"/>
              </a:rPr>
              <a:t>agricultura regional sostenible</a:t>
            </a:r>
            <a:r>
              <a:rPr lang="es-ES" dirty="0">
                <a:latin typeface="Helvetica" pitchFamily="34" charset="0"/>
                <a:sym typeface="Calibri" pitchFamily="34" charset="0"/>
              </a:rPr>
              <a:t>... </a:t>
            </a:r>
          </a:p>
          <a:p>
            <a:endParaRPr lang="en-US" dirty="0"/>
          </a:p>
        </p:txBody>
      </p:sp>
    </p:spTree>
    <p:extLst>
      <p:ext uri="{BB962C8B-B14F-4D97-AF65-F5344CB8AC3E}">
        <p14:creationId xmlns:p14="http://schemas.microsoft.com/office/powerpoint/2010/main" xmlns="" val="359238701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5175" y="1376086"/>
            <a:ext cx="7395884" cy="5481914"/>
          </a:xfrm>
        </p:spPr>
        <p:txBody>
          <a:bodyPr/>
          <a:lstStyle/>
          <a:p>
            <a:pPr>
              <a:buSzPct val="100000"/>
            </a:pPr>
            <a:r>
              <a:rPr lang="es-ES" dirty="0">
                <a:latin typeface="Helvetica" pitchFamily="34" charset="0"/>
                <a:sym typeface="Calibri" pitchFamily="34" charset="0"/>
              </a:rPr>
              <a:t>…como se </a:t>
            </a:r>
            <a:r>
              <a:rPr lang="es-ES" dirty="0" smtClean="0">
                <a:latin typeface="Helvetica" pitchFamily="34" charset="0"/>
                <a:sym typeface="Calibri" pitchFamily="34" charset="0"/>
              </a:rPr>
              <a:t>demostró con </a:t>
            </a:r>
            <a:r>
              <a:rPr lang="es-ES" dirty="0">
                <a:latin typeface="Helvetica" pitchFamily="34" charset="0"/>
                <a:sym typeface="Calibri" pitchFamily="34" charset="0"/>
              </a:rPr>
              <a:t>el éxito de tantos programas </a:t>
            </a:r>
            <a:br>
              <a:rPr lang="es-ES" dirty="0">
                <a:latin typeface="Helvetica" pitchFamily="34" charset="0"/>
                <a:sym typeface="Calibri" pitchFamily="34" charset="0"/>
              </a:rPr>
            </a:br>
            <a:r>
              <a:rPr lang="es-ES" b="1" dirty="0">
                <a:latin typeface="Helvetica" pitchFamily="34" charset="0"/>
                <a:sym typeface="Calibri" pitchFamily="34" charset="0"/>
              </a:rPr>
              <a:t>"de la granja a la escuela"</a:t>
            </a:r>
            <a:r>
              <a:rPr lang="es-ES" dirty="0">
                <a:latin typeface="Helvetica" pitchFamily="34" charset="0"/>
                <a:sym typeface="Calibri" pitchFamily="34" charset="0"/>
              </a:rPr>
              <a:t>.</a:t>
            </a:r>
          </a:p>
        </p:txBody>
      </p:sp>
    </p:spTree>
    <p:extLst>
      <p:ext uri="{BB962C8B-B14F-4D97-AF65-F5344CB8AC3E}">
        <p14:creationId xmlns:p14="http://schemas.microsoft.com/office/powerpoint/2010/main" xmlns="" val="6259560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2412" y="4044344"/>
            <a:ext cx="1586868" cy="830997"/>
          </a:xfrm>
          <a:prstGeom prst="rect">
            <a:avLst/>
          </a:prstGeom>
          <a:noFill/>
        </p:spPr>
        <p:txBody>
          <a:bodyPr wrap="none" rtlCol="0">
            <a:spAutoFit/>
          </a:bodyPr>
          <a:lstStyle/>
          <a:p>
            <a:pPr algn="ctr"/>
            <a:r>
              <a:rPr lang="en-US" sz="4800" dirty="0" smtClean="0">
                <a:solidFill>
                  <a:schemeClr val="bg1"/>
                </a:solidFill>
                <a:latin typeface="Helvetica Neue"/>
                <a:cs typeface="Helvetica Neue"/>
              </a:rPr>
              <a:t>parts</a:t>
            </a:r>
            <a:endParaRPr lang="en-US" sz="4800" dirty="0">
              <a:solidFill>
                <a:schemeClr val="bg1"/>
              </a:solidFill>
              <a:latin typeface="Helvetica Neue"/>
              <a:cs typeface="Helvetica Neue"/>
            </a:endParaRPr>
          </a:p>
        </p:txBody>
      </p:sp>
      <p:sp>
        <p:nvSpPr>
          <p:cNvPr id="4" name="Rectangle 3"/>
          <p:cNvSpPr/>
          <p:nvPr/>
        </p:nvSpPr>
        <p:spPr>
          <a:xfrm>
            <a:off x="-1" y="1"/>
            <a:ext cx="9263529" cy="6962588"/>
          </a:xfrm>
          <a:prstGeom prst="rect">
            <a:avLst/>
          </a:prstGeom>
          <a:solidFill>
            <a:srgbClr val="E5932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600" dirty="0">
              <a:latin typeface="Helvetica Neue Light"/>
              <a:cs typeface="Helvetica Neue Light"/>
            </a:endParaRPr>
          </a:p>
        </p:txBody>
      </p:sp>
      <p:sp>
        <p:nvSpPr>
          <p:cNvPr id="3" name="Content Placeholder 2"/>
          <p:cNvSpPr>
            <a:spLocks noGrp="1"/>
          </p:cNvSpPr>
          <p:nvPr>
            <p:ph idx="1"/>
          </p:nvPr>
        </p:nvSpPr>
        <p:spPr>
          <a:xfrm>
            <a:off x="-29882" y="1688353"/>
            <a:ext cx="9144000" cy="5169648"/>
          </a:xfrm>
        </p:spPr>
        <p:txBody>
          <a:bodyPr/>
          <a:lstStyle/>
          <a:p>
            <a:pPr>
              <a:buSzPct val="100000"/>
            </a:pPr>
            <a:r>
              <a:rPr lang="en-US" dirty="0" smtClean="0"/>
              <a:t/>
            </a:r>
            <a:br>
              <a:rPr lang="en-US" dirty="0" smtClean="0"/>
            </a:br>
            <a:r>
              <a:rPr lang="es-ES" dirty="0">
                <a:solidFill>
                  <a:srgbClr val="FFFFFF"/>
                </a:solidFill>
                <a:latin typeface="Helvetica" pitchFamily="34" charset="0"/>
                <a:sym typeface="Calibri" pitchFamily="34" charset="0"/>
              </a:rPr>
              <a:t>¿Qué importancia tiene?</a:t>
            </a:r>
          </a:p>
        </p:txBody>
      </p:sp>
    </p:spTree>
    <p:extLst>
      <p:ext uri="{BB962C8B-B14F-4D97-AF65-F5344CB8AC3E}">
        <p14:creationId xmlns:p14="http://schemas.microsoft.com/office/powerpoint/2010/main" xmlns="" val="15305921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5174" y="1376086"/>
            <a:ext cx="7918825" cy="5481914"/>
          </a:xfrm>
        </p:spPr>
        <p:txBody>
          <a:bodyPr/>
          <a:lstStyle/>
          <a:p>
            <a:pPr>
              <a:buSzPct val="100000"/>
            </a:pPr>
            <a:r>
              <a:rPr lang="es-ES" dirty="0">
                <a:latin typeface="Helvetica" pitchFamily="34" charset="0"/>
                <a:sym typeface="Calibri" pitchFamily="34" charset="0"/>
              </a:rPr>
              <a:t>Esos casos de éxito pueden </a:t>
            </a:r>
            <a:br>
              <a:rPr lang="es-ES" dirty="0">
                <a:latin typeface="Helvetica" pitchFamily="34" charset="0"/>
                <a:sym typeface="Calibri" pitchFamily="34" charset="0"/>
              </a:rPr>
            </a:br>
            <a:r>
              <a:rPr lang="es-ES" dirty="0">
                <a:latin typeface="Helvetica" pitchFamily="34" charset="0"/>
                <a:sym typeface="Calibri" pitchFamily="34" charset="0"/>
              </a:rPr>
              <a:t>contribuir a la </a:t>
            </a:r>
            <a:r>
              <a:rPr lang="es-ES" b="1" dirty="0">
                <a:latin typeface="Helvetica" pitchFamily="34" charset="0"/>
                <a:sym typeface="Calibri" pitchFamily="34" charset="0"/>
              </a:rPr>
              <a:t>prosperidad local.</a:t>
            </a:r>
          </a:p>
        </p:txBody>
      </p:sp>
    </p:spTree>
    <p:extLst>
      <p:ext uri="{BB962C8B-B14F-4D97-AF65-F5344CB8AC3E}">
        <p14:creationId xmlns:p14="http://schemas.microsoft.com/office/powerpoint/2010/main" xmlns="" val="29689298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s-ES" sz="3200" dirty="0">
                <a:solidFill>
                  <a:srgbClr val="FFFFFF"/>
                </a:solidFill>
                <a:latin typeface="Helvetica" pitchFamily="34" charset="0"/>
                <a:sym typeface="Calibri" pitchFamily="34" charset="0"/>
              </a:rPr>
              <a:t>Cada dólar que se gasta localmente equivale </a:t>
            </a:r>
            <a:r>
              <a:rPr lang="es-ES" sz="3200" dirty="0" smtClean="0">
                <a:solidFill>
                  <a:srgbClr val="FFFFFF"/>
                </a:solidFill>
                <a:latin typeface="Helvetica" pitchFamily="34" charset="0"/>
                <a:sym typeface="Calibri" pitchFamily="34" charset="0"/>
              </a:rPr>
              <a:t>a $1.86 </a:t>
            </a:r>
            <a:r>
              <a:rPr lang="es-ES" sz="3200" dirty="0">
                <a:solidFill>
                  <a:srgbClr val="FFFFFF"/>
                </a:solidFill>
                <a:latin typeface="Helvetica" pitchFamily="34" charset="0"/>
                <a:sym typeface="Calibri" pitchFamily="34" charset="0"/>
              </a:rPr>
              <a:t>que se agrega a la economía.</a:t>
            </a:r>
          </a:p>
        </p:txBody>
      </p:sp>
      <p:sp>
        <p:nvSpPr>
          <p:cNvPr id="4" name="Content Placeholder 3"/>
          <p:cNvSpPr>
            <a:spLocks noGrp="1"/>
          </p:cNvSpPr>
          <p:nvPr>
            <p:ph idx="1"/>
          </p:nvPr>
        </p:nvSpPr>
        <p:spPr/>
        <p:txBody>
          <a:bodyPr/>
          <a:lstStyle/>
          <a:p>
            <a:r>
              <a:rPr lang="en-US" sz="15000" dirty="0" smtClean="0"/>
              <a:t>$1=</a:t>
            </a:r>
            <a:r>
              <a:rPr lang="en-US" sz="7500" dirty="0" smtClean="0"/>
              <a:t> </a:t>
            </a:r>
            <a:r>
              <a:rPr lang="en-US" sz="15000" dirty="0" smtClean="0">
                <a:solidFill>
                  <a:srgbClr val="FFFFFF"/>
                </a:solidFill>
              </a:rPr>
              <a:t>$</a:t>
            </a:r>
            <a:r>
              <a:rPr lang="en-US" sz="15000" dirty="0">
                <a:solidFill>
                  <a:srgbClr val="FFFFFF"/>
                </a:solidFill>
              </a:rPr>
              <a:t>1.86</a:t>
            </a:r>
            <a:endParaRPr lang="en-US" sz="15000" dirty="0"/>
          </a:p>
        </p:txBody>
      </p:sp>
      <p:sp>
        <p:nvSpPr>
          <p:cNvPr id="9" name="Text Placeholder 8"/>
          <p:cNvSpPr>
            <a:spLocks noGrp="1"/>
          </p:cNvSpPr>
          <p:nvPr>
            <p:ph type="body" idx="10"/>
          </p:nvPr>
        </p:nvSpPr>
        <p:spPr/>
        <p:txBody>
          <a:bodyPr/>
          <a:lstStyle/>
          <a:p>
            <a:r>
              <a:rPr lang="en-US" dirty="0"/>
              <a:t>Ecotrust</a:t>
            </a:r>
          </a:p>
        </p:txBody>
      </p:sp>
    </p:spTree>
    <p:extLst>
      <p:ext uri="{BB962C8B-B14F-4D97-AF65-F5344CB8AC3E}">
        <p14:creationId xmlns:p14="http://schemas.microsoft.com/office/powerpoint/2010/main" xmlns="" val="63189319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s-ES" dirty="0">
                <a:solidFill>
                  <a:srgbClr val="FFFFFF"/>
                </a:solidFill>
                <a:latin typeface="Helvetica" pitchFamily="34" charset="0"/>
                <a:sym typeface="Calibri" pitchFamily="34" charset="0"/>
              </a:rPr>
              <a:t>Cada empleo que crean las compras del distrito </a:t>
            </a:r>
            <a:br>
              <a:rPr lang="es-ES" dirty="0">
                <a:solidFill>
                  <a:srgbClr val="FFFFFF"/>
                </a:solidFill>
                <a:latin typeface="Helvetica" pitchFamily="34" charset="0"/>
                <a:sym typeface="Calibri" pitchFamily="34" charset="0"/>
              </a:rPr>
            </a:br>
            <a:r>
              <a:rPr lang="es-ES" dirty="0">
                <a:solidFill>
                  <a:srgbClr val="FFFFFF"/>
                </a:solidFill>
                <a:latin typeface="Helvetica" pitchFamily="34" charset="0"/>
                <a:sym typeface="Calibri" pitchFamily="34" charset="0"/>
              </a:rPr>
              <a:t>produce un incremento total de </a:t>
            </a:r>
            <a:r>
              <a:rPr lang="es-ES" dirty="0" smtClean="0">
                <a:solidFill>
                  <a:srgbClr val="FFFFFF"/>
                </a:solidFill>
                <a:latin typeface="Helvetica" pitchFamily="34" charset="0"/>
                <a:sym typeface="Calibri" pitchFamily="34" charset="0"/>
              </a:rPr>
              <a:t>2.43 </a:t>
            </a:r>
            <a:r>
              <a:rPr lang="es-ES" dirty="0">
                <a:solidFill>
                  <a:srgbClr val="FFFFFF"/>
                </a:solidFill>
                <a:latin typeface="Helvetica" pitchFamily="34" charset="0"/>
                <a:sym typeface="Calibri" pitchFamily="34" charset="0"/>
              </a:rPr>
              <a:t>empleos.</a:t>
            </a:r>
          </a:p>
        </p:txBody>
      </p:sp>
      <p:sp>
        <p:nvSpPr>
          <p:cNvPr id="4" name="Content Placeholder 3"/>
          <p:cNvSpPr>
            <a:spLocks noGrp="1"/>
          </p:cNvSpPr>
          <p:nvPr>
            <p:ph idx="1"/>
          </p:nvPr>
        </p:nvSpPr>
        <p:spPr>
          <a:xfrm>
            <a:off x="-58795" y="1113118"/>
            <a:ext cx="9143999" cy="2696881"/>
          </a:xfrm>
        </p:spPr>
        <p:txBody>
          <a:bodyPr/>
          <a:lstStyle/>
          <a:p>
            <a:r>
              <a:rPr lang="en-US" sz="13000" spc="-300" dirty="0" smtClean="0">
                <a:solidFill>
                  <a:srgbClr val="FFFFFF"/>
                </a:solidFill>
              </a:rPr>
              <a:t>1</a:t>
            </a:r>
            <a:r>
              <a:rPr lang="en-US" sz="13000" spc="-300" dirty="0">
                <a:solidFill>
                  <a:srgbClr val="FFFFFF"/>
                </a:solidFill>
              </a:rPr>
              <a:t>	</a:t>
            </a:r>
            <a:r>
              <a:rPr lang="en-US" sz="13000" spc="-300" dirty="0" smtClean="0">
                <a:solidFill>
                  <a:srgbClr val="FFFFFF"/>
                </a:solidFill>
              </a:rPr>
              <a:t>= 2.43</a:t>
            </a:r>
            <a:br>
              <a:rPr lang="en-US" sz="13000" spc="-300" dirty="0" smtClean="0">
                <a:solidFill>
                  <a:srgbClr val="FFFFFF"/>
                </a:solidFill>
              </a:rPr>
            </a:br>
            <a:r>
              <a:rPr lang="en-US" sz="7000" spc="-300" dirty="0" smtClean="0">
                <a:solidFill>
                  <a:srgbClr val="FFFFFF"/>
                </a:solidFill>
              </a:rPr>
              <a:t>EMPLEO		 EMPLEOS</a:t>
            </a:r>
            <a:endParaRPr lang="en-US" sz="7000" dirty="0"/>
          </a:p>
        </p:txBody>
      </p:sp>
      <p:sp>
        <p:nvSpPr>
          <p:cNvPr id="9" name="Text Placeholder 8"/>
          <p:cNvSpPr>
            <a:spLocks noGrp="1"/>
          </p:cNvSpPr>
          <p:nvPr>
            <p:ph type="body" idx="10"/>
          </p:nvPr>
        </p:nvSpPr>
        <p:spPr/>
        <p:txBody>
          <a:bodyPr/>
          <a:lstStyle/>
          <a:p>
            <a:r>
              <a:rPr lang="en-US" dirty="0"/>
              <a:t>Ecotrust</a:t>
            </a:r>
          </a:p>
        </p:txBody>
      </p:sp>
    </p:spTree>
    <p:extLst>
      <p:ext uri="{BB962C8B-B14F-4D97-AF65-F5344CB8AC3E}">
        <p14:creationId xmlns:p14="http://schemas.microsoft.com/office/powerpoint/2010/main" xmlns="" val="273567774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SzPct val="100000"/>
            </a:pPr>
            <a:r>
              <a:rPr lang="es-ES" b="1" dirty="0">
                <a:latin typeface="Helvetica" pitchFamily="34" charset="0"/>
                <a:sym typeface="Calibri" pitchFamily="34" charset="0"/>
              </a:rPr>
              <a:t>El público </a:t>
            </a:r>
            <a:r>
              <a:rPr lang="es-ES" dirty="0">
                <a:latin typeface="Helvetica" pitchFamily="34" charset="0"/>
                <a:sym typeface="Calibri" pitchFamily="34" charset="0"/>
              </a:rPr>
              <a:t>valora el poder de las comidas saludables.</a:t>
            </a:r>
          </a:p>
        </p:txBody>
      </p:sp>
    </p:spTree>
    <p:extLst>
      <p:ext uri="{BB962C8B-B14F-4D97-AF65-F5344CB8AC3E}">
        <p14:creationId xmlns:p14="http://schemas.microsoft.com/office/powerpoint/2010/main" xmlns="" val="188977529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0" y="1240123"/>
            <a:ext cx="9144000" cy="5169648"/>
          </a:xfrm>
        </p:spPr>
        <p:txBody>
          <a:bodyPr/>
          <a:lstStyle/>
          <a:p>
            <a:pPr>
              <a:lnSpc>
                <a:spcPct val="110000"/>
              </a:lnSpc>
            </a:pPr>
            <a:r>
              <a:rPr lang="en-US" sz="11000" dirty="0" smtClean="0"/>
              <a:t>2013</a:t>
            </a:r>
            <a:r>
              <a:rPr lang="en-US" dirty="0" smtClean="0"/>
              <a:t/>
            </a:r>
            <a:br>
              <a:rPr lang="en-US" dirty="0" smtClean="0"/>
            </a:br>
            <a:r>
              <a:rPr lang="en-US" dirty="0" smtClean="0"/>
              <a:t>K</a:t>
            </a:r>
            <a:r>
              <a:rPr lang="en-US" sz="6000" dirty="0" smtClean="0"/>
              <a:t>aiser Permanente</a:t>
            </a:r>
            <a:endParaRPr lang="en-US" sz="6000" dirty="0"/>
          </a:p>
        </p:txBody>
      </p:sp>
    </p:spTree>
    <p:extLst>
      <p:ext uri="{BB962C8B-B14F-4D97-AF65-F5344CB8AC3E}">
        <p14:creationId xmlns:p14="http://schemas.microsoft.com/office/powerpoint/2010/main" xmlns="" val="368956608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64_percent.ai"/>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dirty="0" smtClean="0"/>
              <a:t>64%</a:t>
            </a:r>
            <a:endParaRPr lang="en-US" dirty="0"/>
          </a:p>
        </p:txBody>
      </p:sp>
      <p:sp>
        <p:nvSpPr>
          <p:cNvPr id="3" name="Text Placeholder 2"/>
          <p:cNvSpPr>
            <a:spLocks noGrp="1"/>
          </p:cNvSpPr>
          <p:nvPr>
            <p:ph type="body" idx="1"/>
          </p:nvPr>
        </p:nvSpPr>
        <p:spPr/>
        <p:txBody>
          <a:bodyPr/>
          <a:lstStyle/>
          <a:p>
            <a:pPr>
              <a:buSzPct val="100000"/>
            </a:pPr>
            <a:r>
              <a:rPr lang="es-ES" sz="2400" dirty="0" smtClean="0">
                <a:solidFill>
                  <a:srgbClr val="7F7F7F"/>
                </a:solidFill>
                <a:latin typeface="Helvetica" pitchFamily="34" charset="0"/>
                <a:sym typeface="Calibri" pitchFamily="34" charset="0"/>
              </a:rPr>
              <a:t>De </a:t>
            </a:r>
            <a:r>
              <a:rPr lang="es-ES" sz="2400" dirty="0">
                <a:solidFill>
                  <a:srgbClr val="7F7F7F"/>
                </a:solidFill>
                <a:latin typeface="Helvetica" pitchFamily="34" charset="0"/>
                <a:sym typeface="Calibri" pitchFamily="34" charset="0"/>
              </a:rPr>
              <a:t>los adultos coinciden en que las escuelas deben </a:t>
            </a:r>
            <a:r>
              <a:rPr lang="es-ES" sz="2400" dirty="0" smtClean="0">
                <a:solidFill>
                  <a:srgbClr val="7F7F7F"/>
                </a:solidFill>
                <a:latin typeface="Helvetica" pitchFamily="34" charset="0"/>
                <a:sym typeface="Calibri" pitchFamily="34" charset="0"/>
              </a:rPr>
              <a:t>desempeñar </a:t>
            </a:r>
            <a:r>
              <a:rPr lang="es-ES" sz="2400" dirty="0">
                <a:solidFill>
                  <a:srgbClr val="7F7F7F"/>
                </a:solidFill>
                <a:latin typeface="Helvetica" pitchFamily="34" charset="0"/>
                <a:sym typeface="Calibri" pitchFamily="34" charset="0"/>
              </a:rPr>
              <a:t>un </a:t>
            </a:r>
            <a:r>
              <a:rPr lang="es-ES" sz="2400" b="1" dirty="0">
                <a:solidFill>
                  <a:srgbClr val="7F7F7F"/>
                </a:solidFill>
                <a:latin typeface="Helvetica" pitchFamily="34" charset="0"/>
                <a:sym typeface="Calibri" pitchFamily="34" charset="0"/>
              </a:rPr>
              <a:t>papel importante</a:t>
            </a:r>
            <a:r>
              <a:rPr lang="es-ES" sz="2400" dirty="0">
                <a:solidFill>
                  <a:srgbClr val="7F7F7F"/>
                </a:solidFill>
                <a:latin typeface="Helvetica" pitchFamily="34" charset="0"/>
                <a:sym typeface="Calibri" pitchFamily="34" charset="0"/>
              </a:rPr>
              <a:t> en la reducción de la </a:t>
            </a:r>
            <a:r>
              <a:rPr lang="es-ES" sz="2400" dirty="0" smtClean="0">
                <a:solidFill>
                  <a:srgbClr val="7F7F7F"/>
                </a:solidFill>
                <a:latin typeface="Helvetica" pitchFamily="34" charset="0"/>
                <a:sym typeface="Calibri" pitchFamily="34" charset="0"/>
              </a:rPr>
              <a:t>obesidad</a:t>
            </a:r>
            <a:endParaRPr lang="es-ES" sz="2400" dirty="0">
              <a:solidFill>
                <a:srgbClr val="7F7F7F"/>
              </a:solidFill>
              <a:latin typeface="Helvetica" pitchFamily="34" charset="0"/>
              <a:sym typeface="Calibri" pitchFamily="34" charset="0"/>
            </a:endParaRPr>
          </a:p>
        </p:txBody>
      </p:sp>
      <p:sp>
        <p:nvSpPr>
          <p:cNvPr id="5" name="Text Placeholder 4"/>
          <p:cNvSpPr>
            <a:spLocks noGrp="1"/>
          </p:cNvSpPr>
          <p:nvPr>
            <p:ph type="body" idx="10"/>
          </p:nvPr>
        </p:nvSpPr>
        <p:spPr/>
        <p:txBody>
          <a:bodyPr/>
          <a:lstStyle/>
          <a:p>
            <a:r>
              <a:rPr lang="en-US" dirty="0"/>
              <a:t>Kaiser </a:t>
            </a:r>
            <a:r>
              <a:rPr lang="en-US" dirty="0" smtClean="0"/>
              <a:t>Permanente</a:t>
            </a:r>
            <a:endParaRPr lang="en-US" dirty="0"/>
          </a:p>
        </p:txBody>
      </p:sp>
    </p:spTree>
    <p:extLst>
      <p:ext uri="{BB962C8B-B14F-4D97-AF65-F5344CB8AC3E}">
        <p14:creationId xmlns:p14="http://schemas.microsoft.com/office/powerpoint/2010/main" xmlns="" val="287401655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78_percent.ai"/>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dirty="0" smtClean="0"/>
              <a:t>78%</a:t>
            </a:r>
            <a:endParaRPr lang="en-US" dirty="0"/>
          </a:p>
        </p:txBody>
      </p:sp>
      <p:sp>
        <p:nvSpPr>
          <p:cNvPr id="3" name="Text Placeholder 2"/>
          <p:cNvSpPr>
            <a:spLocks noGrp="1"/>
          </p:cNvSpPr>
          <p:nvPr>
            <p:ph type="body" idx="1"/>
          </p:nvPr>
        </p:nvSpPr>
        <p:spPr/>
        <p:txBody>
          <a:bodyPr/>
          <a:lstStyle/>
          <a:p>
            <a:pPr>
              <a:buSzPct val="100000"/>
            </a:pPr>
            <a:r>
              <a:rPr lang="en-US" sz="2400" dirty="0" smtClean="0">
                <a:solidFill>
                  <a:srgbClr val="7F7F7F"/>
                </a:solidFill>
                <a:latin typeface="Helvetica" pitchFamily="34" charset="0"/>
                <a:sym typeface="Calibri" pitchFamily="34" charset="0"/>
              </a:rPr>
              <a:t>De </a:t>
            </a:r>
            <a:r>
              <a:rPr lang="es-ES" sz="2400" dirty="0">
                <a:solidFill>
                  <a:srgbClr val="7F7F7F"/>
                </a:solidFill>
                <a:latin typeface="Helvetica" pitchFamily="34" charset="0"/>
                <a:sym typeface="Calibri" pitchFamily="34" charset="0"/>
              </a:rPr>
              <a:t>los adultos concuerda en que las comidas escolares más saludables </a:t>
            </a:r>
            <a:r>
              <a:rPr lang="es-ES" sz="2400" dirty="0" smtClean="0">
                <a:solidFill>
                  <a:srgbClr val="7F7F7F"/>
                </a:solidFill>
                <a:latin typeface="Helvetica" pitchFamily="34" charset="0"/>
                <a:sym typeface="Calibri" pitchFamily="34" charset="0"/>
              </a:rPr>
              <a:t>afectan </a:t>
            </a:r>
            <a:r>
              <a:rPr lang="es-ES" sz="2400" dirty="0">
                <a:solidFill>
                  <a:srgbClr val="7F7F7F"/>
                </a:solidFill>
                <a:latin typeface="Helvetica" pitchFamily="34" charset="0"/>
                <a:sym typeface="Calibri" pitchFamily="34" charset="0"/>
              </a:rPr>
              <a:t>el rendimiento académico</a:t>
            </a:r>
          </a:p>
          <a:p>
            <a:endParaRPr lang="en-US" sz="2400" dirty="0"/>
          </a:p>
        </p:txBody>
      </p:sp>
      <p:sp>
        <p:nvSpPr>
          <p:cNvPr id="5" name="Text Placeholder 4"/>
          <p:cNvSpPr>
            <a:spLocks noGrp="1"/>
          </p:cNvSpPr>
          <p:nvPr>
            <p:ph type="body" idx="10"/>
          </p:nvPr>
        </p:nvSpPr>
        <p:spPr/>
        <p:txBody>
          <a:bodyPr/>
          <a:lstStyle/>
          <a:p>
            <a:r>
              <a:rPr lang="en-US" dirty="0"/>
              <a:t>Kaiser </a:t>
            </a:r>
            <a:r>
              <a:rPr lang="en-US" dirty="0" smtClean="0"/>
              <a:t>Permanente</a:t>
            </a:r>
            <a:endParaRPr lang="en-US" dirty="0"/>
          </a:p>
        </p:txBody>
      </p:sp>
    </p:spTree>
    <p:extLst>
      <p:ext uri="{BB962C8B-B14F-4D97-AF65-F5344CB8AC3E}">
        <p14:creationId xmlns:p14="http://schemas.microsoft.com/office/powerpoint/2010/main" xmlns="" val="415879402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88_percent.ai"/>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dirty="0" smtClean="0"/>
              <a:t>88%</a:t>
            </a:r>
            <a:endParaRPr lang="en-US" dirty="0"/>
          </a:p>
        </p:txBody>
      </p:sp>
      <p:sp>
        <p:nvSpPr>
          <p:cNvPr id="3" name="Text Placeholder 2"/>
          <p:cNvSpPr>
            <a:spLocks noGrp="1"/>
          </p:cNvSpPr>
          <p:nvPr>
            <p:ph type="body" idx="1"/>
          </p:nvPr>
        </p:nvSpPr>
        <p:spPr/>
        <p:txBody>
          <a:bodyPr/>
          <a:lstStyle/>
          <a:p>
            <a:pPr>
              <a:buSzPct val="100000"/>
            </a:pPr>
            <a:r>
              <a:rPr lang="es-ES" sz="2400" dirty="0" smtClean="0">
                <a:solidFill>
                  <a:srgbClr val="7F7F7F"/>
                </a:solidFill>
                <a:latin typeface="Helvetica" pitchFamily="34" charset="0"/>
                <a:sym typeface="Calibri" pitchFamily="34" charset="0"/>
              </a:rPr>
              <a:t>De </a:t>
            </a:r>
            <a:r>
              <a:rPr lang="es-ES" sz="2400" dirty="0">
                <a:solidFill>
                  <a:srgbClr val="7F7F7F"/>
                </a:solidFill>
                <a:latin typeface="Helvetica" pitchFamily="34" charset="0"/>
                <a:sym typeface="Calibri" pitchFamily="34" charset="0"/>
              </a:rPr>
              <a:t>los adultos están a favor de los nuevos estándares </a:t>
            </a:r>
            <a:r>
              <a:rPr lang="es-ES" sz="2400" dirty="0" smtClean="0">
                <a:solidFill>
                  <a:srgbClr val="7F7F7F"/>
                </a:solidFill>
                <a:latin typeface="Helvetica" pitchFamily="34" charset="0"/>
                <a:sym typeface="Calibri" pitchFamily="34" charset="0"/>
              </a:rPr>
              <a:t>alimenticios del USDA</a:t>
            </a:r>
            <a:endParaRPr lang="es-ES" sz="2400" dirty="0">
              <a:solidFill>
                <a:srgbClr val="7F7F7F"/>
              </a:solidFill>
              <a:latin typeface="Helvetica" pitchFamily="34" charset="0"/>
              <a:sym typeface="Calibri" pitchFamily="34" charset="0"/>
            </a:endParaRPr>
          </a:p>
          <a:p>
            <a:endParaRPr lang="en-US" sz="2400" dirty="0"/>
          </a:p>
        </p:txBody>
      </p:sp>
      <p:sp>
        <p:nvSpPr>
          <p:cNvPr id="7" name="Text Placeholder 6"/>
          <p:cNvSpPr>
            <a:spLocks noGrp="1"/>
          </p:cNvSpPr>
          <p:nvPr>
            <p:ph type="body" idx="10"/>
          </p:nvPr>
        </p:nvSpPr>
        <p:spPr/>
        <p:txBody>
          <a:bodyPr/>
          <a:lstStyle/>
          <a:p>
            <a:r>
              <a:rPr lang="en-US" dirty="0"/>
              <a:t>Kaiser </a:t>
            </a:r>
            <a:r>
              <a:rPr lang="en-US" dirty="0" smtClean="0"/>
              <a:t>Permanente</a:t>
            </a:r>
            <a:endParaRPr lang="en-US" dirty="0"/>
          </a:p>
        </p:txBody>
      </p:sp>
    </p:spTree>
    <p:extLst>
      <p:ext uri="{BB962C8B-B14F-4D97-AF65-F5344CB8AC3E}">
        <p14:creationId xmlns:p14="http://schemas.microsoft.com/office/powerpoint/2010/main" xmlns="" val="13250941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SzPct val="100000"/>
            </a:pPr>
            <a:r>
              <a:rPr lang="es-ES" dirty="0">
                <a:latin typeface="Helvetica" pitchFamily="34" charset="0"/>
                <a:sym typeface="Calibri" pitchFamily="34" charset="0"/>
              </a:rPr>
              <a:t>Algunas comunidades </a:t>
            </a:r>
            <a:r>
              <a:rPr lang="es-ES" dirty="0" smtClean="0">
                <a:latin typeface="Helvetica" pitchFamily="34" charset="0"/>
                <a:sym typeface="Calibri" pitchFamily="34" charset="0"/>
              </a:rPr>
              <a:t>utilizaron ese </a:t>
            </a:r>
            <a:r>
              <a:rPr lang="es-ES" dirty="0">
                <a:latin typeface="Helvetica" pitchFamily="34" charset="0"/>
                <a:sym typeface="Calibri" pitchFamily="34" charset="0"/>
              </a:rPr>
              <a:t>respaldo para </a:t>
            </a:r>
            <a:r>
              <a:rPr lang="es-ES" dirty="0" smtClean="0">
                <a:latin typeface="Helvetica" pitchFamily="34" charset="0"/>
                <a:sym typeface="Calibri" pitchFamily="34" charset="0"/>
              </a:rPr>
              <a:t>impulsar </a:t>
            </a:r>
            <a:r>
              <a:rPr lang="es-ES" b="1" dirty="0" smtClean="0">
                <a:latin typeface="Helvetica" pitchFamily="34" charset="0"/>
                <a:sym typeface="Calibri" pitchFamily="34" charset="0"/>
              </a:rPr>
              <a:t>propuestas </a:t>
            </a:r>
            <a:r>
              <a:rPr lang="es-ES" b="1" dirty="0">
                <a:latin typeface="Helvetica" pitchFamily="34" charset="0"/>
                <a:sym typeface="Calibri" pitchFamily="34" charset="0"/>
              </a:rPr>
              <a:t>sometidas a plebiscito </a:t>
            </a:r>
            <a:r>
              <a:rPr lang="es-ES" b="1" dirty="0" smtClean="0">
                <a:latin typeface="Helvetica" pitchFamily="34" charset="0"/>
                <a:sym typeface="Calibri" pitchFamily="34" charset="0"/>
              </a:rPr>
              <a:t>que </a:t>
            </a:r>
            <a:r>
              <a:rPr lang="es-ES" b="1" dirty="0">
                <a:latin typeface="Helvetica" pitchFamily="34" charset="0"/>
                <a:sym typeface="Calibri" pitchFamily="34" charset="0"/>
              </a:rPr>
              <a:t>resultaron exitosas.</a:t>
            </a:r>
            <a:endParaRPr lang="en-US" dirty="0"/>
          </a:p>
        </p:txBody>
      </p:sp>
    </p:spTree>
    <p:extLst>
      <p:ext uri="{BB962C8B-B14F-4D97-AF65-F5344CB8AC3E}">
        <p14:creationId xmlns:p14="http://schemas.microsoft.com/office/powerpoint/2010/main" xmlns="" val="26968537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SzPct val="100000"/>
            </a:pPr>
            <a:r>
              <a:rPr lang="es-ES" dirty="0">
                <a:latin typeface="Helvetica" pitchFamily="34" charset="0"/>
                <a:sym typeface="Calibri" pitchFamily="34" charset="0"/>
              </a:rPr>
              <a:t>De hecho, los sondeos revelan que las propuestas sometidas a plebiscito resultan </a:t>
            </a:r>
            <a:r>
              <a:rPr lang="es-ES" b="1" dirty="0">
                <a:latin typeface="Helvetica" pitchFamily="34" charset="0"/>
                <a:sym typeface="Calibri" pitchFamily="34" charset="0"/>
              </a:rPr>
              <a:t>más atractivas</a:t>
            </a:r>
            <a:r>
              <a:rPr lang="es-ES" dirty="0">
                <a:latin typeface="Helvetica" pitchFamily="34" charset="0"/>
                <a:sym typeface="Calibri" pitchFamily="34" charset="0"/>
              </a:rPr>
              <a:t> cuando incluyen medidas para mejorar las comidas escolares.</a:t>
            </a:r>
          </a:p>
        </p:txBody>
      </p:sp>
      <p:sp>
        <p:nvSpPr>
          <p:cNvPr id="4" name="Text Placeholder 3"/>
          <p:cNvSpPr>
            <a:spLocks noGrp="1"/>
          </p:cNvSpPr>
          <p:nvPr>
            <p:ph type="body" idx="10"/>
          </p:nvPr>
        </p:nvSpPr>
        <p:spPr/>
        <p:txBody>
          <a:bodyPr/>
          <a:lstStyle/>
          <a:p>
            <a:pPr>
              <a:buSzPct val="100000"/>
            </a:pPr>
            <a:r>
              <a:rPr lang="es-ES" dirty="0">
                <a:solidFill>
                  <a:srgbClr val="EDA121"/>
                </a:solidFill>
                <a:latin typeface="Helvetica" pitchFamily="34" charset="0"/>
                <a:sym typeface="Calibri" pitchFamily="34" charset="0"/>
              </a:rPr>
              <a:t>Centro para la </a:t>
            </a:r>
            <a:r>
              <a:rPr lang="es-ES" dirty="0" smtClean="0">
                <a:solidFill>
                  <a:srgbClr val="EDA121"/>
                </a:solidFill>
                <a:latin typeface="Helvetica" pitchFamily="34" charset="0"/>
                <a:sym typeface="Calibri" pitchFamily="34" charset="0"/>
              </a:rPr>
              <a:t>Ecoalfabetización (Center </a:t>
            </a:r>
            <a:r>
              <a:rPr lang="es-ES" dirty="0">
                <a:solidFill>
                  <a:srgbClr val="EDA121"/>
                </a:solidFill>
                <a:latin typeface="Helvetica" pitchFamily="34" charset="0"/>
                <a:sym typeface="Calibri" pitchFamily="34" charset="0"/>
              </a:rPr>
              <a:t>for </a:t>
            </a:r>
            <a:r>
              <a:rPr lang="es-ES" dirty="0" smtClean="0">
                <a:solidFill>
                  <a:srgbClr val="EDA121"/>
                </a:solidFill>
                <a:latin typeface="Helvetica" pitchFamily="34" charset="0"/>
                <a:sym typeface="Calibri" pitchFamily="34" charset="0"/>
              </a:rPr>
              <a:t>Ecoliteracy)</a:t>
            </a:r>
            <a:endParaRPr lang="es-ES" dirty="0">
              <a:solidFill>
                <a:srgbClr val="EDA121"/>
              </a:solidFill>
              <a:latin typeface="Helvetica" pitchFamily="34" charset="0"/>
              <a:sym typeface="Calibri" pitchFamily="34" charset="0"/>
            </a:endParaRPr>
          </a:p>
        </p:txBody>
      </p:sp>
    </p:spTree>
    <p:extLst>
      <p:ext uri="{BB962C8B-B14F-4D97-AF65-F5344CB8AC3E}">
        <p14:creationId xmlns:p14="http://schemas.microsoft.com/office/powerpoint/2010/main" xmlns="" val="4999669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Las escuelas son los restaurantes más grandes de todas las ciudades y los pueblos pero nadie lo sabe.</a:t>
            </a:r>
            <a:endParaRPr lang="en-US" dirty="0"/>
          </a:p>
        </p:txBody>
      </p:sp>
      <p:sp>
        <p:nvSpPr>
          <p:cNvPr id="5" name="Content Placeholder 4"/>
          <p:cNvSpPr>
            <a:spLocks noGrp="1"/>
          </p:cNvSpPr>
          <p:nvPr>
            <p:ph idx="10"/>
          </p:nvPr>
        </p:nvSpPr>
        <p:spPr/>
        <p:txBody>
          <a:bodyPr>
            <a:normAutofit/>
          </a:bodyPr>
          <a:lstStyle/>
          <a:p>
            <a:r>
              <a:rPr lang="en-US" dirty="0"/>
              <a:t>David Binkle</a:t>
            </a:r>
          </a:p>
          <a:p>
            <a:r>
              <a:rPr lang="en-US" dirty="0" smtClean="0"/>
              <a:t>Director Adjunto del Servicio de Alimentos</a:t>
            </a:r>
            <a:endParaRPr lang="en-US" dirty="0"/>
          </a:p>
          <a:p>
            <a:r>
              <a:rPr lang="en-US" dirty="0" smtClean="0"/>
              <a:t>Distrito Escolar Unificado de Los Ángeles</a:t>
            </a:r>
            <a:endParaRPr lang="en-US" dirty="0"/>
          </a:p>
          <a:p>
            <a:endParaRPr lang="en-US" dirty="0"/>
          </a:p>
        </p:txBody>
      </p:sp>
    </p:spTree>
    <p:extLst>
      <p:ext uri="{BB962C8B-B14F-4D97-AF65-F5344CB8AC3E}">
        <p14:creationId xmlns:p14="http://schemas.microsoft.com/office/powerpoint/2010/main" xmlns="" val="226656055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
            </a:r>
            <a:br>
              <a:rPr lang="en-US" dirty="0" smtClean="0"/>
            </a:br>
            <a:r>
              <a:rPr lang="es-ES" dirty="0">
                <a:solidFill>
                  <a:srgbClr val="FFFFFF"/>
                </a:solidFill>
                <a:latin typeface="Helvetica" pitchFamily="34" charset="0"/>
                <a:sym typeface="Calibri" pitchFamily="34" charset="0"/>
              </a:rPr>
              <a:t>Este es un ejemplo...</a:t>
            </a:r>
          </a:p>
          <a:p>
            <a:endParaRPr lang="en-US" dirty="0"/>
          </a:p>
        </p:txBody>
      </p:sp>
    </p:spTree>
    <p:extLst>
      <p:ext uri="{BB962C8B-B14F-4D97-AF65-F5344CB8AC3E}">
        <p14:creationId xmlns:p14="http://schemas.microsoft.com/office/powerpoint/2010/main" xmlns="" val="296455345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5174" y="1376086"/>
            <a:ext cx="7156825" cy="5481914"/>
          </a:xfrm>
        </p:spPr>
        <p:txBody>
          <a:bodyPr>
            <a:normAutofit/>
          </a:bodyPr>
          <a:lstStyle/>
          <a:p>
            <a:pPr>
              <a:buSzPct val="100000"/>
            </a:pPr>
            <a:r>
              <a:rPr lang="es-ES" sz="4000" dirty="0">
                <a:latin typeface="Helvetica" pitchFamily="34" charset="0"/>
                <a:sym typeface="Calibri" pitchFamily="34" charset="0"/>
              </a:rPr>
              <a:t>En 2012, las escuelas de Oakland </a:t>
            </a:r>
            <a:r>
              <a:rPr lang="es-ES" sz="4000" dirty="0" smtClean="0">
                <a:latin typeface="Helvetica" pitchFamily="34" charset="0"/>
                <a:sym typeface="Calibri" pitchFamily="34" charset="0"/>
              </a:rPr>
              <a:t>solicitaron </a:t>
            </a:r>
            <a:r>
              <a:rPr lang="es-ES" sz="4000" dirty="0">
                <a:latin typeface="Helvetica" pitchFamily="34" charset="0"/>
                <a:sym typeface="Calibri" pitchFamily="34" charset="0"/>
              </a:rPr>
              <a:t>financiamiento para mejorar las instalaciones, incluidas </a:t>
            </a:r>
            <a:r>
              <a:rPr lang="es-ES" sz="4000" b="1" dirty="0">
                <a:latin typeface="Helvetica" pitchFamily="34" charset="0"/>
                <a:sym typeface="Calibri" pitchFamily="34" charset="0"/>
              </a:rPr>
              <a:t>algunas cocinas nuevas </a:t>
            </a:r>
            <a:r>
              <a:rPr lang="es-ES" sz="4000" dirty="0">
                <a:latin typeface="Helvetica" pitchFamily="34" charset="0"/>
                <a:sym typeface="Calibri" pitchFamily="34" charset="0"/>
              </a:rPr>
              <a:t>y</a:t>
            </a:r>
            <a:r>
              <a:rPr lang="es-ES" sz="4000" b="1" dirty="0">
                <a:latin typeface="Helvetica" pitchFamily="34" charset="0"/>
                <a:sym typeface="Calibri" pitchFamily="34" charset="0"/>
              </a:rPr>
              <a:t> una granja de </a:t>
            </a:r>
            <a:r>
              <a:rPr lang="es-ES" sz="4000" b="1" dirty="0" smtClean="0">
                <a:latin typeface="Helvetica" pitchFamily="34" charset="0"/>
                <a:sym typeface="Calibri" pitchFamily="34" charset="0"/>
              </a:rPr>
              <a:t>1.5 </a:t>
            </a:r>
            <a:r>
              <a:rPr lang="es-ES" sz="4000" b="1" dirty="0">
                <a:latin typeface="Helvetica" pitchFamily="34" charset="0"/>
                <a:sym typeface="Calibri" pitchFamily="34" charset="0"/>
              </a:rPr>
              <a:t>acres dentro del terreno escolar.</a:t>
            </a:r>
          </a:p>
        </p:txBody>
      </p:sp>
    </p:spTree>
    <p:extLst>
      <p:ext uri="{BB962C8B-B14F-4D97-AF65-F5344CB8AC3E}">
        <p14:creationId xmlns:p14="http://schemas.microsoft.com/office/powerpoint/2010/main" xmlns="" val="111062277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SzPct val="100000"/>
            </a:pPr>
            <a:endParaRPr lang="es-ES" dirty="0" smtClean="0">
              <a:solidFill>
                <a:srgbClr val="FFFFFF"/>
              </a:solidFill>
              <a:latin typeface="Helvetica" pitchFamily="34" charset="0"/>
              <a:sym typeface="Calibri" pitchFamily="34" charset="0"/>
            </a:endParaRPr>
          </a:p>
          <a:p>
            <a:pPr>
              <a:buSzPct val="100000"/>
            </a:pPr>
            <a:r>
              <a:rPr lang="es-ES" dirty="0" smtClean="0">
                <a:solidFill>
                  <a:srgbClr val="FFFFFF"/>
                </a:solidFill>
                <a:latin typeface="Helvetica" pitchFamily="34" charset="0"/>
                <a:sym typeface="Calibri" pitchFamily="34" charset="0"/>
              </a:rPr>
              <a:t>Se </a:t>
            </a:r>
            <a:r>
              <a:rPr lang="es-ES" dirty="0">
                <a:solidFill>
                  <a:srgbClr val="FFFFFF"/>
                </a:solidFill>
                <a:latin typeface="Helvetica" pitchFamily="34" charset="0"/>
                <a:sym typeface="Calibri" pitchFamily="34" charset="0"/>
              </a:rPr>
              <a:t>la denominó </a:t>
            </a:r>
            <a:r>
              <a:rPr lang="es-ES" b="1" dirty="0">
                <a:solidFill>
                  <a:srgbClr val="FFFFFF"/>
                </a:solidFill>
                <a:latin typeface="Helvetica" pitchFamily="34" charset="0"/>
                <a:sym typeface="Calibri" pitchFamily="34" charset="0"/>
              </a:rPr>
              <a:t>Medida J.</a:t>
            </a:r>
          </a:p>
        </p:txBody>
      </p:sp>
    </p:spTree>
    <p:extLst>
      <p:ext uri="{BB962C8B-B14F-4D97-AF65-F5344CB8AC3E}">
        <p14:creationId xmlns:p14="http://schemas.microsoft.com/office/powerpoint/2010/main" xmlns="" val="32335175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s-ES" dirty="0">
                <a:solidFill>
                  <a:srgbClr val="FFFFFF"/>
                </a:solidFill>
                <a:latin typeface="Helvetica" pitchFamily="34" charset="0"/>
                <a:sym typeface="Calibri" pitchFamily="34" charset="0"/>
              </a:rPr>
              <a:t>para mejorar las instalaciones </a:t>
            </a:r>
            <a:r>
              <a:rPr lang="es-ES" dirty="0" smtClean="0">
                <a:solidFill>
                  <a:srgbClr val="FFFFFF"/>
                </a:solidFill>
                <a:latin typeface="Helvetica" pitchFamily="34" charset="0"/>
                <a:sym typeface="Calibri" pitchFamily="34" charset="0"/>
              </a:rPr>
              <a:t/>
            </a:r>
            <a:br>
              <a:rPr lang="es-ES" dirty="0" smtClean="0">
                <a:solidFill>
                  <a:srgbClr val="FFFFFF"/>
                </a:solidFill>
                <a:latin typeface="Helvetica" pitchFamily="34" charset="0"/>
                <a:sym typeface="Calibri" pitchFamily="34" charset="0"/>
              </a:rPr>
            </a:br>
            <a:r>
              <a:rPr lang="es-ES" dirty="0" smtClean="0">
                <a:solidFill>
                  <a:srgbClr val="FFFFFF"/>
                </a:solidFill>
                <a:latin typeface="Helvetica" pitchFamily="34" charset="0"/>
                <a:sym typeface="Calibri" pitchFamily="34" charset="0"/>
              </a:rPr>
              <a:t>escolares </a:t>
            </a:r>
            <a:r>
              <a:rPr lang="es-ES" dirty="0">
                <a:solidFill>
                  <a:srgbClr val="FFFFFF"/>
                </a:solidFill>
                <a:latin typeface="Helvetica" pitchFamily="34" charset="0"/>
                <a:sym typeface="Calibri" pitchFamily="34" charset="0"/>
              </a:rPr>
              <a:t>de Oakland</a:t>
            </a:r>
          </a:p>
        </p:txBody>
      </p:sp>
      <p:sp>
        <p:nvSpPr>
          <p:cNvPr id="4" name="Content Placeholder 3"/>
          <p:cNvSpPr>
            <a:spLocks noGrp="1"/>
          </p:cNvSpPr>
          <p:nvPr>
            <p:ph idx="1"/>
          </p:nvPr>
        </p:nvSpPr>
        <p:spPr/>
        <p:txBody>
          <a:bodyPr/>
          <a:lstStyle/>
          <a:p>
            <a:r>
              <a:rPr lang="en-US" sz="12500" dirty="0">
                <a:solidFill>
                  <a:srgbClr val="FFFFFF"/>
                </a:solidFill>
              </a:rPr>
              <a:t>$475</a:t>
            </a:r>
            <a:r>
              <a:rPr lang="en-US" sz="8000" dirty="0">
                <a:solidFill>
                  <a:srgbClr val="FFFFFF"/>
                </a:solidFill>
              </a:rPr>
              <a:t> </a:t>
            </a:r>
            <a:r>
              <a:rPr lang="en-US" sz="8000" dirty="0" smtClean="0">
                <a:solidFill>
                  <a:srgbClr val="FFFFFF"/>
                </a:solidFill>
              </a:rPr>
              <a:t>MILLONES</a:t>
            </a:r>
            <a:endParaRPr lang="en-US" sz="8000" dirty="0">
              <a:solidFill>
                <a:srgbClr val="FFFFFF"/>
              </a:solidFill>
            </a:endParaRPr>
          </a:p>
        </p:txBody>
      </p:sp>
    </p:spTree>
    <p:extLst>
      <p:ext uri="{BB962C8B-B14F-4D97-AF65-F5344CB8AC3E}">
        <p14:creationId xmlns:p14="http://schemas.microsoft.com/office/powerpoint/2010/main" xmlns="" val="30060970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s-ES" dirty="0">
                <a:solidFill>
                  <a:srgbClr val="FFFFFF"/>
                </a:solidFill>
                <a:latin typeface="Helvetica" pitchFamily="34" charset="0"/>
                <a:sym typeface="Calibri" pitchFamily="34" charset="0"/>
              </a:rPr>
              <a:t>fue el porcentaje con el que se </a:t>
            </a:r>
            <a:r>
              <a:rPr lang="es-ES" dirty="0" smtClean="0">
                <a:solidFill>
                  <a:srgbClr val="FFFFFF"/>
                </a:solidFill>
                <a:latin typeface="Helvetica" pitchFamily="34" charset="0"/>
                <a:sym typeface="Calibri" pitchFamily="34" charset="0"/>
              </a:rPr>
              <a:t/>
            </a:r>
            <a:br>
              <a:rPr lang="es-ES" dirty="0" smtClean="0">
                <a:solidFill>
                  <a:srgbClr val="FFFFFF"/>
                </a:solidFill>
                <a:latin typeface="Helvetica" pitchFamily="34" charset="0"/>
                <a:sym typeface="Calibri" pitchFamily="34" charset="0"/>
              </a:rPr>
            </a:br>
            <a:r>
              <a:rPr lang="es-ES" dirty="0" smtClean="0">
                <a:solidFill>
                  <a:srgbClr val="FFFFFF"/>
                </a:solidFill>
                <a:latin typeface="Helvetica" pitchFamily="34" charset="0"/>
                <a:sym typeface="Calibri" pitchFamily="34" charset="0"/>
              </a:rPr>
              <a:t>aprobó </a:t>
            </a:r>
            <a:r>
              <a:rPr lang="es-ES" dirty="0">
                <a:solidFill>
                  <a:srgbClr val="FFFFFF"/>
                </a:solidFill>
                <a:latin typeface="Helvetica" pitchFamily="34" charset="0"/>
                <a:sym typeface="Calibri" pitchFamily="34" charset="0"/>
              </a:rPr>
              <a:t>la Medida J</a:t>
            </a:r>
          </a:p>
        </p:txBody>
      </p:sp>
      <p:sp>
        <p:nvSpPr>
          <p:cNvPr id="4" name="Content Placeholder 3"/>
          <p:cNvSpPr>
            <a:spLocks noGrp="1"/>
          </p:cNvSpPr>
          <p:nvPr>
            <p:ph idx="1"/>
          </p:nvPr>
        </p:nvSpPr>
        <p:spPr/>
        <p:txBody>
          <a:bodyPr/>
          <a:lstStyle/>
          <a:p>
            <a:r>
              <a:rPr lang="en-US" dirty="0">
                <a:solidFill>
                  <a:srgbClr val="FFFFFF"/>
                </a:solidFill>
              </a:rPr>
              <a:t>83.6</a:t>
            </a:r>
            <a:r>
              <a:rPr lang="en-US" dirty="0" smtClean="0">
                <a:solidFill>
                  <a:srgbClr val="FFFFFF"/>
                </a:solidFill>
              </a:rPr>
              <a:t>%</a:t>
            </a:r>
            <a:endParaRPr lang="en-US" sz="9600" dirty="0">
              <a:solidFill>
                <a:srgbClr val="FFFFFF"/>
              </a:solidFill>
            </a:endParaRPr>
          </a:p>
        </p:txBody>
      </p:sp>
    </p:spTree>
    <p:extLst>
      <p:ext uri="{BB962C8B-B14F-4D97-AF65-F5344CB8AC3E}">
        <p14:creationId xmlns:p14="http://schemas.microsoft.com/office/powerpoint/2010/main" xmlns="" val="20506016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389533"/>
            <a:ext cx="9144000" cy="5169648"/>
          </a:xfrm>
        </p:spPr>
        <p:txBody>
          <a:bodyPr/>
          <a:lstStyle/>
          <a:p>
            <a:r>
              <a:rPr lang="en-US" dirty="0"/>
              <a:t/>
            </a:r>
            <a:br>
              <a:rPr lang="en-US" dirty="0"/>
            </a:br>
            <a:r>
              <a:rPr lang="en-US" dirty="0" smtClean="0"/>
              <a:t>Es un </a:t>
            </a:r>
            <a:r>
              <a:rPr lang="es-ES" dirty="0" smtClean="0">
                <a:solidFill>
                  <a:srgbClr val="FFFFFF"/>
                </a:solidFill>
                <a:latin typeface="Helvetica" pitchFamily="34" charset="0"/>
                <a:sym typeface="Calibri" pitchFamily="34" charset="0"/>
              </a:rPr>
              <a:t>éxito rotundo y una visión que todos podemos compartir.</a:t>
            </a:r>
            <a:endParaRPr lang="en-US" dirty="0"/>
          </a:p>
        </p:txBody>
      </p:sp>
    </p:spTree>
    <p:extLst>
      <p:ext uri="{BB962C8B-B14F-4D97-AF65-F5344CB8AC3E}">
        <p14:creationId xmlns:p14="http://schemas.microsoft.com/office/powerpoint/2010/main" xmlns="" val="9421947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
            </a:r>
            <a:br>
              <a:rPr lang="en-US" dirty="0" smtClean="0"/>
            </a:br>
            <a:r>
              <a:rPr lang="en-US" dirty="0" smtClean="0"/>
              <a:t>Niños saludables.</a:t>
            </a:r>
            <a:endParaRPr lang="en-US" dirty="0"/>
          </a:p>
        </p:txBody>
      </p:sp>
    </p:spTree>
    <p:extLst>
      <p:ext uri="{BB962C8B-B14F-4D97-AF65-F5344CB8AC3E}">
        <p14:creationId xmlns:p14="http://schemas.microsoft.com/office/powerpoint/2010/main" xmlns="" val="325609054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
            </a:r>
            <a:br>
              <a:rPr lang="en-US" dirty="0" smtClean="0"/>
            </a:br>
            <a:r>
              <a:rPr lang="en-US" dirty="0" smtClean="0"/>
              <a:t>Mejores resultados en </a:t>
            </a:r>
            <a:br>
              <a:rPr lang="en-US" dirty="0" smtClean="0"/>
            </a:br>
            <a:r>
              <a:rPr lang="en-US" dirty="0" smtClean="0"/>
              <a:t>el aprendizaje.</a:t>
            </a:r>
            <a:endParaRPr lang="en-US" dirty="0"/>
          </a:p>
        </p:txBody>
      </p:sp>
    </p:spTree>
    <p:extLst>
      <p:ext uri="{BB962C8B-B14F-4D97-AF65-F5344CB8AC3E}">
        <p14:creationId xmlns:p14="http://schemas.microsoft.com/office/powerpoint/2010/main" xmlns="" val="19487949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374592"/>
            <a:ext cx="9144000" cy="5169648"/>
          </a:xfrm>
        </p:spPr>
        <p:txBody>
          <a:bodyPr/>
          <a:lstStyle/>
          <a:p>
            <a:pPr>
              <a:buSzPct val="100000"/>
            </a:pPr>
            <a:endParaRPr lang="es-ES" sz="1100" dirty="0" smtClean="0">
              <a:solidFill>
                <a:srgbClr val="FFFFFF"/>
              </a:solidFill>
              <a:latin typeface="Helvetica" pitchFamily="34" charset="0"/>
              <a:sym typeface="Calibri" pitchFamily="34" charset="0"/>
            </a:endParaRPr>
          </a:p>
          <a:p>
            <a:pPr>
              <a:buSzPct val="100000"/>
            </a:pPr>
            <a:r>
              <a:rPr lang="es-ES" dirty="0" smtClean="0">
                <a:solidFill>
                  <a:srgbClr val="FFFFFF"/>
                </a:solidFill>
                <a:latin typeface="Helvetica" pitchFamily="34" charset="0"/>
                <a:sym typeface="Calibri" pitchFamily="34" charset="0"/>
              </a:rPr>
              <a:t>Economías </a:t>
            </a:r>
            <a:r>
              <a:rPr lang="es-ES" dirty="0">
                <a:solidFill>
                  <a:srgbClr val="FFFFFF"/>
                </a:solidFill>
                <a:latin typeface="Helvetica" pitchFamily="34" charset="0"/>
                <a:sym typeface="Calibri" pitchFamily="34" charset="0"/>
              </a:rPr>
              <a:t>locales más saludables </a:t>
            </a:r>
            <a:r>
              <a:rPr lang="es-ES" dirty="0" smtClean="0">
                <a:solidFill>
                  <a:srgbClr val="FFFFFF"/>
                </a:solidFill>
                <a:latin typeface="Helvetica" pitchFamily="34" charset="0"/>
                <a:sym typeface="Calibri" pitchFamily="34" charset="0"/>
              </a:rPr>
              <a:t>con </a:t>
            </a:r>
            <a:r>
              <a:rPr lang="es-ES" dirty="0">
                <a:solidFill>
                  <a:srgbClr val="FFFFFF"/>
                </a:solidFill>
                <a:latin typeface="Helvetica" pitchFamily="34" charset="0"/>
                <a:sym typeface="Calibri" pitchFamily="34" charset="0"/>
              </a:rPr>
              <a:t>más empleos.</a:t>
            </a:r>
          </a:p>
        </p:txBody>
      </p:sp>
    </p:spTree>
    <p:extLst>
      <p:ext uri="{BB962C8B-B14F-4D97-AF65-F5344CB8AC3E}">
        <p14:creationId xmlns:p14="http://schemas.microsoft.com/office/powerpoint/2010/main" xmlns="" val="285673788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SzPct val="100000"/>
            </a:pPr>
            <a:r>
              <a:rPr lang="es-ES" dirty="0">
                <a:solidFill>
                  <a:srgbClr val="FFFFFF"/>
                </a:solidFill>
                <a:latin typeface="Helvetica" pitchFamily="34" charset="0"/>
                <a:sym typeface="Calibri" pitchFamily="34" charset="0"/>
              </a:rPr>
              <a:t>Utilización más prudente </a:t>
            </a:r>
            <a:r>
              <a:rPr lang="es-ES" dirty="0" smtClean="0">
                <a:solidFill>
                  <a:srgbClr val="FFFFFF"/>
                </a:solidFill>
                <a:latin typeface="Helvetica" pitchFamily="34" charset="0"/>
                <a:sym typeface="Calibri" pitchFamily="34" charset="0"/>
              </a:rPr>
              <a:t>de nuestros recursos</a:t>
            </a:r>
            <a:r>
              <a:rPr lang="es-ES" dirty="0">
                <a:solidFill>
                  <a:srgbClr val="FFFFFF"/>
                </a:solidFill>
                <a:latin typeface="Helvetica" pitchFamily="34" charset="0"/>
                <a:sym typeface="Calibri" pitchFamily="34" charset="0"/>
              </a:rPr>
              <a:t>, incluidos </a:t>
            </a:r>
            <a:r>
              <a:rPr lang="es-ES" dirty="0" smtClean="0">
                <a:solidFill>
                  <a:srgbClr val="FFFFFF"/>
                </a:solidFill>
                <a:latin typeface="Helvetica" pitchFamily="34" charset="0"/>
                <a:sym typeface="Calibri" pitchFamily="34" charset="0"/>
              </a:rPr>
              <a:t>los recursos </a:t>
            </a:r>
            <a:r>
              <a:rPr lang="es-ES" dirty="0">
                <a:solidFill>
                  <a:srgbClr val="FFFFFF"/>
                </a:solidFill>
                <a:latin typeface="Helvetica" pitchFamily="34" charset="0"/>
                <a:sym typeface="Calibri" pitchFamily="34" charset="0"/>
              </a:rPr>
              <a:t>naturales</a:t>
            </a:r>
            <a:r>
              <a:rPr lang="es-ES" dirty="0" smtClean="0">
                <a:solidFill>
                  <a:srgbClr val="FFFFFF"/>
                </a:solidFill>
                <a:latin typeface="Helvetica" pitchFamily="34" charset="0"/>
                <a:sym typeface="Calibri" pitchFamily="34" charset="0"/>
              </a:rPr>
              <a:t>.</a:t>
            </a:r>
            <a:endParaRPr lang="es-ES" dirty="0">
              <a:solidFill>
                <a:srgbClr val="FFFFFF"/>
              </a:solidFill>
              <a:latin typeface="Helvetica" pitchFamily="34" charset="0"/>
              <a:sym typeface="Calibri" pitchFamily="34" charset="0"/>
            </a:endParaRPr>
          </a:p>
        </p:txBody>
      </p:sp>
    </p:spTree>
    <p:extLst>
      <p:ext uri="{BB962C8B-B14F-4D97-AF65-F5344CB8AC3E}">
        <p14:creationId xmlns:p14="http://schemas.microsoft.com/office/powerpoint/2010/main" xmlns="" val="83614059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28589"/>
            <a:ext cx="9144000" cy="5169648"/>
          </a:xfrm>
        </p:spPr>
        <p:txBody>
          <a:bodyPr/>
          <a:lstStyle/>
          <a:p>
            <a:pPr>
              <a:buSzPct val="100000"/>
            </a:pPr>
            <a:r>
              <a:rPr lang="en-US" dirty="0" smtClean="0"/>
              <a:t/>
            </a:r>
            <a:br>
              <a:rPr lang="en-US" dirty="0" smtClean="0"/>
            </a:br>
            <a:r>
              <a:rPr lang="es-ES" dirty="0">
                <a:solidFill>
                  <a:srgbClr val="FFFFFF"/>
                </a:solidFill>
                <a:latin typeface="Helvetica" pitchFamily="34" charset="0"/>
                <a:sym typeface="Calibri" pitchFamily="34" charset="0"/>
              </a:rPr>
              <a:t>¿Qué dicen las </a:t>
            </a:r>
            <a:r>
              <a:rPr lang="es-ES" b="1" dirty="0">
                <a:solidFill>
                  <a:srgbClr val="FFFFFF"/>
                </a:solidFill>
                <a:latin typeface="Helvetica" pitchFamily="34" charset="0"/>
                <a:sym typeface="Calibri" pitchFamily="34" charset="0"/>
              </a:rPr>
              <a:t>cifras</a:t>
            </a:r>
            <a:r>
              <a:rPr lang="es-ES" dirty="0">
                <a:solidFill>
                  <a:srgbClr val="FFFFFF"/>
                </a:solidFill>
                <a:latin typeface="Helvetica" pitchFamily="34" charset="0"/>
                <a:sym typeface="Calibri" pitchFamily="34" charset="0"/>
              </a:rPr>
              <a:t>?</a:t>
            </a:r>
          </a:p>
        </p:txBody>
      </p:sp>
    </p:spTree>
    <p:extLst>
      <p:ext uri="{BB962C8B-B14F-4D97-AF65-F5344CB8AC3E}">
        <p14:creationId xmlns:p14="http://schemas.microsoft.com/office/powerpoint/2010/main" xmlns="" val="245755650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Además, la oportunidad de contribuir de manera real y duradera al futuro.</a:t>
            </a:r>
            <a:endParaRPr lang="en-US" dirty="0"/>
          </a:p>
        </p:txBody>
      </p:sp>
    </p:spTree>
    <p:extLst>
      <p:ext uri="{BB962C8B-B14F-4D97-AF65-F5344CB8AC3E}">
        <p14:creationId xmlns:p14="http://schemas.microsoft.com/office/powerpoint/2010/main" xmlns="" val="28378173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Box 6"/>
          <p:cNvSpPr txBox="1">
            <a:spLocks noChangeArrowheads="1"/>
          </p:cNvSpPr>
          <p:nvPr/>
        </p:nvSpPr>
        <p:spPr bwMode="auto">
          <a:xfrm>
            <a:off x="1701800" y="3502025"/>
            <a:ext cx="7067550" cy="522288"/>
          </a:xfrm>
          <a:prstGeom prst="rect">
            <a:avLst/>
          </a:prstGeom>
          <a:noFill/>
          <a:ln w="9525">
            <a:noFill/>
            <a:miter lim="800000"/>
            <a:headEnd/>
            <a:tailEnd/>
          </a:ln>
        </p:spPr>
        <p:txBody>
          <a:bodyPr wrap="none">
            <a:spAutoFit/>
          </a:bodyPr>
          <a:lstStyle/>
          <a:p>
            <a:pPr>
              <a:buSzPct val="100000"/>
            </a:pPr>
            <a:r>
              <a:rPr lang="en-US" sz="2800" dirty="0">
                <a:solidFill>
                  <a:srgbClr val="FFFFFF"/>
                </a:solidFill>
                <a:latin typeface="Calibri" pitchFamily="34" charset="0"/>
                <a:sym typeface="Calibri" pitchFamily="34" charset="0"/>
              </a:rPr>
              <a:t>barriles de petróleo para fabricar las piezas</a:t>
            </a:r>
          </a:p>
        </p:txBody>
      </p:sp>
      <p:sp>
        <p:nvSpPr>
          <p:cNvPr id="2" name="Rectangle 1"/>
          <p:cNvSpPr/>
          <p:nvPr/>
        </p:nvSpPr>
        <p:spPr>
          <a:xfrm>
            <a:off x="0" y="0"/>
            <a:ext cx="9144000" cy="6858000"/>
          </a:xfrm>
          <a:prstGeom prst="rect">
            <a:avLst/>
          </a:prstGeom>
          <a:solidFill>
            <a:srgbClr val="0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endParaRPr lang="es-ES" dirty="0">
              <a:solidFill>
                <a:srgbClr val="FFFFFF"/>
              </a:solidFill>
              <a:cs typeface="Arial" pitchFamily="34" charset="0"/>
            </a:endParaRPr>
          </a:p>
        </p:txBody>
      </p:sp>
      <p:pic>
        <p:nvPicPr>
          <p:cNvPr id="63492" name="Picture 5" descr="C:\Users\Pilar\Documents\TRADUCIRE PROJECT MANAGER\2014\COMMUNICAID\08 AGOSTO\68175\ARCHIVOS\CEL Making the Case Suite\IMÁGENES\1-60.jpg"/>
          <p:cNvPicPr>
            <a:picLocks noChangeAspect="1" noChangeArrowheads="1"/>
          </p:cNvPicPr>
          <p:nvPr/>
        </p:nvPicPr>
        <p:blipFill>
          <a:blip r:embed="rId3"/>
          <a:srcRect/>
          <a:stretch>
            <a:fillRect/>
          </a:stretch>
        </p:blipFill>
        <p:spPr bwMode="auto">
          <a:xfrm>
            <a:off x="133350" y="0"/>
            <a:ext cx="8877300" cy="6858000"/>
          </a:xfrm>
          <a:prstGeom prst="rect">
            <a:avLst/>
          </a:prstGeom>
          <a:noFill/>
          <a:ln w="9525">
            <a:noFill/>
            <a:miter lim="800000"/>
            <a:headEnd/>
            <a:tailEnd/>
          </a:ln>
        </p:spPr>
      </p:pic>
    </p:spTree>
    <p:extLst>
      <p:ext uri="{BB962C8B-B14F-4D97-AF65-F5344CB8AC3E}">
        <p14:creationId xmlns:p14="http://schemas.microsoft.com/office/powerpoint/2010/main" xmlns="" val="1207646011"/>
      </p:ext>
    </p:extLst>
  </p:cSld>
  <p:clrMapOvr>
    <a:masterClrMapping/>
  </p:clrMapOvr>
  <p:transition spd="med">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5" descr="cel_logo_vert_green.ai"/>
          <p:cNvPicPr>
            <a:picLocks noChangeAspect="1"/>
          </p:cNvPicPr>
          <p:nvPr/>
        </p:nvPicPr>
        <p:blipFill rotWithShape="1">
          <a:blip r:embed="rId3">
            <a:extLst>
              <a:ext uri="{28A0092B-C50C-407E-A947-70E740481C1C}">
                <a14:useLocalDpi xmlns:a14="http://schemas.microsoft.com/office/drawing/2010/main" xmlns="" val="0"/>
              </a:ext>
            </a:extLst>
          </a:blip>
          <a:srcRect l="23946" t="18724" r="29505" b="20223"/>
          <a:stretch/>
        </p:blipFill>
        <p:spPr>
          <a:xfrm>
            <a:off x="2973294" y="806820"/>
            <a:ext cx="3302000" cy="3346824"/>
          </a:xfrm>
          <a:prstGeom prst="rect">
            <a:avLst/>
          </a:prstGeom>
        </p:spPr>
      </p:pic>
      <p:sp>
        <p:nvSpPr>
          <p:cNvPr id="7" name="Content Placeholder 6"/>
          <p:cNvSpPr>
            <a:spLocks noGrp="1"/>
          </p:cNvSpPr>
          <p:nvPr>
            <p:ph idx="1"/>
          </p:nvPr>
        </p:nvSpPr>
        <p:spPr>
          <a:xfrm>
            <a:off x="1225175" y="1376087"/>
            <a:ext cx="6887884" cy="4436031"/>
          </a:xfrm>
        </p:spPr>
        <p:txBody>
          <a:bodyPr/>
          <a:lstStyle/>
          <a:p>
            <a:endParaRPr lang="en-US" dirty="0" smtClean="0"/>
          </a:p>
          <a:p>
            <a:endParaRPr lang="en-US" dirty="0"/>
          </a:p>
          <a:p>
            <a:endParaRPr lang="en-US" dirty="0" smtClean="0"/>
          </a:p>
          <a:p>
            <a:endParaRPr lang="en-US" dirty="0"/>
          </a:p>
          <a:p>
            <a:pPr algn="ctr"/>
            <a:endParaRPr lang="en-US" sz="1800" dirty="0" smtClean="0">
              <a:solidFill>
                <a:schemeClr val="tx1">
                  <a:lumMod val="50000"/>
                  <a:lumOff val="50000"/>
                </a:schemeClr>
              </a:solidFill>
            </a:endParaRPr>
          </a:p>
          <a:p>
            <a:pPr algn="ctr"/>
            <a:r>
              <a:rPr lang="es-MX" sz="2000" dirty="0" smtClean="0">
                <a:solidFill>
                  <a:schemeClr val="bg1">
                    <a:lumMod val="65000"/>
                  </a:schemeClr>
                </a:solidFill>
              </a:rPr>
              <a:t>Gracias al Center for Ecoliteracy</a:t>
            </a:r>
            <a:endParaRPr lang="es-ES" sz="2000" dirty="0" smtClean="0">
              <a:solidFill>
                <a:schemeClr val="bg1">
                  <a:lumMod val="65000"/>
                </a:schemeClr>
              </a:solidFill>
            </a:endParaRPr>
          </a:p>
          <a:p>
            <a:pPr algn="ctr"/>
            <a:r>
              <a:rPr lang="en-US" sz="1800" b="1" dirty="0" smtClean="0">
                <a:solidFill>
                  <a:schemeClr val="tx1">
                    <a:lumMod val="50000"/>
                    <a:lumOff val="50000"/>
                  </a:schemeClr>
                </a:solidFill>
              </a:rPr>
              <a:t>www.ecoliteracy.org</a:t>
            </a:r>
            <a:endParaRPr lang="en-US" sz="1800" b="1" dirty="0">
              <a:solidFill>
                <a:schemeClr val="tx1">
                  <a:lumMod val="50000"/>
                  <a:lumOff val="50000"/>
                </a:schemeClr>
              </a:solidFill>
            </a:endParaRPr>
          </a:p>
        </p:txBody>
      </p:sp>
    </p:spTree>
    <p:extLst>
      <p:ext uri="{BB962C8B-B14F-4D97-AF65-F5344CB8AC3E}">
        <p14:creationId xmlns:p14="http://schemas.microsoft.com/office/powerpoint/2010/main" xmlns="" val="30650828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endParaRPr lang="es-ES" dirty="0">
              <a:solidFill>
                <a:srgbClr val="FFFFFF"/>
              </a:solidFill>
              <a:cs typeface="Arial" pitchFamily="34" charset="0"/>
            </a:endParaRPr>
          </a:p>
        </p:txBody>
      </p:sp>
      <p:pic>
        <p:nvPicPr>
          <p:cNvPr id="8195" name="Picture 5"/>
          <p:cNvPicPr>
            <a:picLocks noChangeAspect="1" noChangeArrowheads="1"/>
          </p:cNvPicPr>
          <p:nvPr/>
        </p:nvPicPr>
        <p:blipFill>
          <a:blip r:embed="rId3">
            <a:extLst>
              <a:ext uri="{28A0092B-C50C-407E-A947-70E740481C1C}">
                <a14:useLocalDpi xmlns:a14="http://schemas.microsoft.com/office/drawing/2010/main" xmlns="" val="0"/>
              </a:ext>
            </a:extLst>
          </a:blip>
          <a:stretch>
            <a:fillRect/>
          </a:stretch>
        </p:blipFill>
        <p:spPr bwMode="auto">
          <a:xfrm>
            <a:off x="0" y="0"/>
            <a:ext cx="9144000" cy="6858000"/>
          </a:xfrm>
          <a:prstGeom prst="rect">
            <a:avLst/>
          </a:prstGeom>
          <a:noFill/>
          <a:ln w="9525">
            <a:noFill/>
            <a:miter lim="800000"/>
            <a:headEnd/>
            <a:tailEnd/>
          </a:ln>
        </p:spPr>
      </p:pic>
    </p:spTree>
    <p:extLst>
      <p:ext uri="{BB962C8B-B14F-4D97-AF65-F5344CB8AC3E}">
        <p14:creationId xmlns:p14="http://schemas.microsoft.com/office/powerpoint/2010/main" xmlns="" val="2495704269"/>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dirty="0"/>
              <a:t>35%</a:t>
            </a:r>
          </a:p>
        </p:txBody>
      </p:sp>
      <p:sp>
        <p:nvSpPr>
          <p:cNvPr id="17" name="Title 16"/>
          <p:cNvSpPr>
            <a:spLocks noGrp="1"/>
          </p:cNvSpPr>
          <p:nvPr>
            <p:ph type="ctrTitle"/>
          </p:nvPr>
        </p:nvSpPr>
        <p:spPr/>
        <p:txBody>
          <a:bodyPr>
            <a:normAutofit/>
          </a:bodyPr>
          <a:lstStyle/>
          <a:p>
            <a:r>
              <a:rPr lang="en-US" dirty="0" smtClean="0"/>
              <a:t>Porcentaje de calorías que consume un niño promedio en la escuela diariamente</a:t>
            </a:r>
            <a:endParaRPr lang="en-US" dirty="0"/>
          </a:p>
        </p:txBody>
      </p:sp>
      <p:sp>
        <p:nvSpPr>
          <p:cNvPr id="15" name="Text Placeholder 14"/>
          <p:cNvSpPr>
            <a:spLocks noGrp="1"/>
          </p:cNvSpPr>
          <p:nvPr>
            <p:ph type="body" idx="10"/>
          </p:nvPr>
        </p:nvSpPr>
        <p:spPr>
          <a:prstGeom prst="rect">
            <a:avLst/>
          </a:prstGeom>
        </p:spPr>
        <p:txBody>
          <a:bodyPr>
            <a:normAutofit/>
          </a:bodyPr>
          <a:lstStyle/>
          <a:p>
            <a:pPr>
              <a:buSzPct val="100000"/>
            </a:pPr>
            <a:r>
              <a:rPr lang="es-ES" dirty="0">
                <a:solidFill>
                  <a:srgbClr val="FFFFFF"/>
                </a:solidFill>
                <a:latin typeface="Helvetica" pitchFamily="34" charset="0"/>
                <a:sym typeface="Calibri" pitchFamily="34" charset="0"/>
              </a:rPr>
              <a:t>Medidas para la salud de los niños</a:t>
            </a:r>
          </a:p>
        </p:txBody>
      </p:sp>
    </p:spTree>
    <p:extLst>
      <p:ext uri="{BB962C8B-B14F-4D97-AF65-F5344CB8AC3E}">
        <p14:creationId xmlns:p14="http://schemas.microsoft.com/office/powerpoint/2010/main" xmlns="" val="184765599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dirty="0"/>
              <a:t>50%+</a:t>
            </a:r>
          </a:p>
        </p:txBody>
      </p:sp>
      <p:sp>
        <p:nvSpPr>
          <p:cNvPr id="2" name="Title 1"/>
          <p:cNvSpPr>
            <a:spLocks noGrp="1"/>
          </p:cNvSpPr>
          <p:nvPr>
            <p:ph type="ctrTitle"/>
          </p:nvPr>
        </p:nvSpPr>
        <p:spPr/>
        <p:txBody>
          <a:bodyPr/>
          <a:lstStyle/>
          <a:p>
            <a:r>
              <a:rPr lang="es-ES" dirty="0">
                <a:solidFill>
                  <a:srgbClr val="FFFFFF"/>
                </a:solidFill>
                <a:latin typeface="Helvetica" pitchFamily="34" charset="0"/>
                <a:sym typeface="Calibri" pitchFamily="34" charset="0"/>
              </a:rPr>
              <a:t>Muchos niños obtienen más de la mitad </a:t>
            </a:r>
            <a:br>
              <a:rPr lang="es-ES" dirty="0">
                <a:solidFill>
                  <a:srgbClr val="FFFFFF"/>
                </a:solidFill>
                <a:latin typeface="Helvetica" pitchFamily="34" charset="0"/>
                <a:sym typeface="Calibri" pitchFamily="34" charset="0"/>
              </a:rPr>
            </a:br>
            <a:r>
              <a:rPr lang="es-ES" dirty="0">
                <a:solidFill>
                  <a:srgbClr val="FFFFFF"/>
                </a:solidFill>
                <a:latin typeface="Helvetica" pitchFamily="34" charset="0"/>
                <a:sym typeface="Calibri" pitchFamily="34" charset="0"/>
              </a:rPr>
              <a:t>de las calorías en la escuela.</a:t>
            </a:r>
          </a:p>
        </p:txBody>
      </p:sp>
      <p:sp>
        <p:nvSpPr>
          <p:cNvPr id="9" name="Text Placeholder 8"/>
          <p:cNvSpPr>
            <a:spLocks noGrp="1"/>
          </p:cNvSpPr>
          <p:nvPr>
            <p:ph type="body" idx="10"/>
          </p:nvPr>
        </p:nvSpPr>
        <p:spPr>
          <a:prstGeom prst="rect">
            <a:avLst/>
          </a:prstGeom>
        </p:spPr>
        <p:txBody>
          <a:bodyPr>
            <a:normAutofit fontScale="92500" lnSpcReduction="10000"/>
          </a:bodyPr>
          <a:lstStyle/>
          <a:p>
            <a:pPr>
              <a:buSzPct val="100000"/>
            </a:pPr>
            <a:r>
              <a:rPr lang="es-ES" dirty="0">
                <a:solidFill>
                  <a:srgbClr val="FFFFFF"/>
                </a:solidFill>
                <a:latin typeface="Helvetica" pitchFamily="34" charset="0"/>
                <a:sym typeface="Calibri" pitchFamily="34" charset="0"/>
              </a:rPr>
              <a:t>Boletín informativo de la Asociación Dietaria Estadounidense </a:t>
            </a:r>
          </a:p>
          <a:p>
            <a:pPr>
              <a:buSzPct val="100000"/>
            </a:pPr>
            <a:r>
              <a:rPr lang="es-ES" dirty="0">
                <a:solidFill>
                  <a:srgbClr val="FFFFFF"/>
                </a:solidFill>
                <a:latin typeface="Helvetica" pitchFamily="34" charset="0"/>
                <a:sym typeface="Calibri" pitchFamily="34" charset="0"/>
              </a:rPr>
              <a:t>(Journal of the American Dietary Association)</a:t>
            </a:r>
          </a:p>
        </p:txBody>
      </p:sp>
    </p:spTree>
    <p:extLst>
      <p:ext uri="{BB962C8B-B14F-4D97-AF65-F5344CB8AC3E}">
        <p14:creationId xmlns:p14="http://schemas.microsoft.com/office/powerpoint/2010/main" xmlns="" val="45939685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basic text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ctr">
          <a:defRPr sz="3600" dirty="0" smtClean="0">
            <a:solidFill>
              <a:schemeClr val="bg1"/>
            </a:solidFill>
            <a:latin typeface="Helvetica"/>
            <a:cs typeface="Helvetica"/>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52810</TotalTime>
  <Words>2390</Words>
  <Application>Microsoft Office PowerPoint</Application>
  <PresentationFormat>Presentación en pantalla (4:3)</PresentationFormat>
  <Paragraphs>281</Paragraphs>
  <Slides>62</Slides>
  <Notes>62</Notes>
  <HiddenSlides>0</HiddenSlides>
  <MMClips>0</MMClips>
  <ScaleCrop>false</ScaleCrop>
  <HeadingPairs>
    <vt:vector size="4" baseType="variant">
      <vt:variant>
        <vt:lpstr>Tema</vt:lpstr>
      </vt:variant>
      <vt:variant>
        <vt:i4>2</vt:i4>
      </vt:variant>
      <vt:variant>
        <vt:lpstr>Títulos de diapositiva</vt:lpstr>
      </vt:variant>
      <vt:variant>
        <vt:i4>62</vt:i4>
      </vt:variant>
    </vt:vector>
  </HeadingPairs>
  <TitlesOfParts>
    <vt:vector size="64" baseType="lpstr">
      <vt:lpstr>basic text master</vt:lpstr>
      <vt:lpstr>Custom Design</vt:lpstr>
      <vt:lpstr>Diapositiva 1</vt:lpstr>
      <vt:lpstr>Diapositiva 2</vt:lpstr>
      <vt:lpstr>Diapositiva 3</vt:lpstr>
      <vt:lpstr>Diapositiva 4</vt:lpstr>
      <vt:lpstr>Diapositiva 5</vt:lpstr>
      <vt:lpstr>Diapositiva 6</vt:lpstr>
      <vt:lpstr>Diapositiva 7</vt:lpstr>
      <vt:lpstr>Porcentaje de calorías que consume un niño promedio en la escuela diariamente</vt:lpstr>
      <vt:lpstr>Muchos niños obtienen más de la mitad  de las calorías en la escuela.</vt:lpstr>
      <vt:lpstr>Diapositiva 10</vt:lpstr>
      <vt:lpstr>Diapositiva 11</vt:lpstr>
      <vt:lpstr>Diapositiva 12</vt:lpstr>
      <vt:lpstr>Diapositiva 13</vt:lpstr>
      <vt:lpstr>Diapositiva 14</vt:lpstr>
      <vt:lpstr>Diapositiva 15</vt:lpstr>
      <vt:lpstr>Diapositiva 16</vt:lpstr>
      <vt:lpstr>Cantidad de estadounidenses que vivían en hogares con inseguridad alimentaria en 2012 </vt:lpstr>
      <vt:lpstr>Cantidad de niños que vivían en hogares con inseguridad alimentaria en 2012</vt:lpstr>
      <vt:lpstr>1 de cada 5</vt:lpstr>
      <vt:lpstr>Diapositiva 20</vt:lpstr>
      <vt:lpstr>Diapositiva 21</vt:lpstr>
      <vt:lpstr>niños estadounidenses tienen  sobrepeso u obesidad</vt:lpstr>
      <vt:lpstr>En algunas comunidades, es la mitad.</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Cada dólar que se gasta localmente equivale a $1.86 que se agrega a la economía.</vt:lpstr>
      <vt:lpstr>Cada empleo que crean las compras del distrito  produce un incremento total de 2.43 empleos.</vt:lpstr>
      <vt:lpstr>Diapositiva 43</vt:lpstr>
      <vt:lpstr>Diapositiva 44</vt:lpstr>
      <vt:lpstr>64%</vt:lpstr>
      <vt:lpstr>78%</vt:lpstr>
      <vt:lpstr>88%</vt:lpstr>
      <vt:lpstr>Diapositiva 48</vt:lpstr>
      <vt:lpstr>Diapositiva 49</vt:lpstr>
      <vt:lpstr>Diapositiva 50</vt:lpstr>
      <vt:lpstr>Diapositiva 51</vt:lpstr>
      <vt:lpstr>Diapositiva 52</vt:lpstr>
      <vt:lpstr>para mejorar las instalaciones  escolares de Oakland</vt:lpstr>
      <vt:lpstr>fue el porcentaje con el que se  aprobó la Medida J</vt:lpstr>
      <vt:lpstr>Diapositiva 55</vt:lpstr>
      <vt:lpstr>Diapositiva 56</vt:lpstr>
      <vt:lpstr>Diapositiva 57</vt:lpstr>
      <vt:lpstr>Diapositiva 58</vt:lpstr>
      <vt:lpstr>Diapositiva 59</vt:lpstr>
      <vt:lpstr>Diapositiva 60</vt:lpstr>
      <vt:lpstr>Diapositiva 61</vt:lpstr>
      <vt:lpstr>Diapositiva 62</vt:lpstr>
    </vt:vector>
  </TitlesOfParts>
  <Company>Center for Ecoliteracy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Karen Brown</dc:creator>
  <cp:lastModifiedBy>Pilar</cp:lastModifiedBy>
  <cp:revision>810</cp:revision>
  <cp:lastPrinted>2014-08-21T21:40:52Z</cp:lastPrinted>
  <dcterms:created xsi:type="dcterms:W3CDTF">2013-02-24T23:41:53Z</dcterms:created>
  <dcterms:modified xsi:type="dcterms:W3CDTF">2014-09-05T20:52:01Z</dcterms:modified>
</cp:coreProperties>
</file>